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24"/>
  </p:notesMasterIdLst>
  <p:handoutMasterIdLst>
    <p:handoutMasterId r:id="rId125"/>
  </p:handoutMasterIdLst>
  <p:sldIdLst>
    <p:sldId id="345" r:id="rId2"/>
    <p:sldId id="393" r:id="rId3"/>
    <p:sldId id="394" r:id="rId4"/>
    <p:sldId id="395" r:id="rId5"/>
    <p:sldId id="396" r:id="rId6"/>
    <p:sldId id="475"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1" r:id="rId21"/>
    <p:sldId id="412" r:id="rId22"/>
    <p:sldId id="413" r:id="rId23"/>
    <p:sldId id="414" r:id="rId24"/>
    <p:sldId id="415" r:id="rId25"/>
    <p:sldId id="416" r:id="rId26"/>
    <p:sldId id="417" r:id="rId27"/>
    <p:sldId id="419" r:id="rId28"/>
    <p:sldId id="420" r:id="rId29"/>
    <p:sldId id="421" r:id="rId30"/>
    <p:sldId id="471" r:id="rId31"/>
    <p:sldId id="472" r:id="rId32"/>
    <p:sldId id="473"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347"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7" r:id="rId67"/>
    <p:sldId id="368" r:id="rId68"/>
    <p:sldId id="369" r:id="rId69"/>
    <p:sldId id="370" r:id="rId70"/>
    <p:sldId id="371"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438" r:id="rId89"/>
    <p:sldId id="439" r:id="rId90"/>
    <p:sldId id="440" r:id="rId91"/>
    <p:sldId id="441" r:id="rId92"/>
    <p:sldId id="442" r:id="rId93"/>
    <p:sldId id="443" r:id="rId94"/>
    <p:sldId id="444" r:id="rId95"/>
    <p:sldId id="445" r:id="rId96"/>
    <p:sldId id="446" r:id="rId97"/>
    <p:sldId id="447" r:id="rId98"/>
    <p:sldId id="448" r:id="rId99"/>
    <p:sldId id="449" r:id="rId100"/>
    <p:sldId id="451" r:id="rId101"/>
    <p:sldId id="452" r:id="rId102"/>
    <p:sldId id="453" r:id="rId103"/>
    <p:sldId id="454" r:id="rId104"/>
    <p:sldId id="455" r:id="rId105"/>
    <p:sldId id="456" r:id="rId106"/>
    <p:sldId id="457" r:id="rId107"/>
    <p:sldId id="458" r:id="rId108"/>
    <p:sldId id="459" r:id="rId109"/>
    <p:sldId id="460" r:id="rId110"/>
    <p:sldId id="461" r:id="rId111"/>
    <p:sldId id="462" r:id="rId112"/>
    <p:sldId id="463" r:id="rId113"/>
    <p:sldId id="464" r:id="rId114"/>
    <p:sldId id="465" r:id="rId115"/>
    <p:sldId id="466" r:id="rId116"/>
    <p:sldId id="467" r:id="rId117"/>
    <p:sldId id="468" r:id="rId118"/>
    <p:sldId id="469" r:id="rId119"/>
    <p:sldId id="474" r:id="rId120"/>
    <p:sldId id="476" r:id="rId121"/>
    <p:sldId id="477" r:id="rId122"/>
    <p:sldId id="470" r:id="rId123"/>
  </p:sldIdLst>
  <p:sldSz cx="9144000" cy="6858000" type="letter"/>
  <p:notesSz cx="7010400" cy="9296400"/>
  <p:defaultTextStyle>
    <a:defPPr>
      <a:defRPr lang="en-US"/>
    </a:defPPr>
    <a:lvl1pPr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3200" kern="1200">
        <a:solidFill>
          <a:schemeClr val="tx1"/>
        </a:solidFill>
        <a:latin typeface="Times New Roman" pitchFamily="18" charset="0"/>
        <a:ea typeface="+mn-ea"/>
        <a:cs typeface="+mn-cs"/>
      </a:defRPr>
    </a:lvl5pPr>
    <a:lvl6pPr marL="2286000" algn="l" defTabSz="914400" rtl="0" eaLnBrk="1" latinLnBrk="0" hangingPunct="1">
      <a:defRPr kumimoji="1" sz="3200" kern="1200">
        <a:solidFill>
          <a:schemeClr val="tx1"/>
        </a:solidFill>
        <a:latin typeface="Times New Roman" pitchFamily="18" charset="0"/>
        <a:ea typeface="+mn-ea"/>
        <a:cs typeface="+mn-cs"/>
      </a:defRPr>
    </a:lvl6pPr>
    <a:lvl7pPr marL="2743200" algn="l" defTabSz="914400" rtl="0" eaLnBrk="1" latinLnBrk="0" hangingPunct="1">
      <a:defRPr kumimoji="1" sz="3200" kern="1200">
        <a:solidFill>
          <a:schemeClr val="tx1"/>
        </a:solidFill>
        <a:latin typeface="Times New Roman" pitchFamily="18" charset="0"/>
        <a:ea typeface="+mn-ea"/>
        <a:cs typeface="+mn-cs"/>
      </a:defRPr>
    </a:lvl7pPr>
    <a:lvl8pPr marL="3200400" algn="l" defTabSz="914400" rtl="0" eaLnBrk="1" latinLnBrk="0" hangingPunct="1">
      <a:defRPr kumimoji="1" sz="3200" kern="1200">
        <a:solidFill>
          <a:schemeClr val="tx1"/>
        </a:solidFill>
        <a:latin typeface="Times New Roman" pitchFamily="18" charset="0"/>
        <a:ea typeface="+mn-ea"/>
        <a:cs typeface="+mn-cs"/>
      </a:defRPr>
    </a:lvl8pPr>
    <a:lvl9pPr marL="3657600" algn="l" defTabSz="914400" rtl="0" eaLnBrk="1" latinLnBrk="0" hangingPunct="1">
      <a:defRPr kumimoji="1"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CC"/>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642"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159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defTabSz="927100">
              <a:defRPr kumimoji="0" sz="1200"/>
            </a:lvl1pPr>
          </a:lstStyle>
          <a:p>
            <a:pPr>
              <a:defRPr/>
            </a:pPr>
            <a:r>
              <a:rPr lang="en-US"/>
              <a:t>David M. Rocke</a:t>
            </a:r>
          </a:p>
        </p:txBody>
      </p:sp>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algn="r" defTabSz="927100">
              <a:defRPr kumimoji="0" sz="1200"/>
            </a:lvl1pPr>
          </a:lstStyle>
          <a:p>
            <a:pPr>
              <a:defRPr/>
            </a:pPr>
            <a:fld id="{0E6B2BE8-DC4A-4C9C-9EE9-493AAD9E3234}" type="datetime1">
              <a:rPr lang="en-US" smtClean="0"/>
              <a:t>5/4/2015</a:t>
            </a:fld>
            <a:endParaRPr lang="en-US"/>
          </a:p>
        </p:txBody>
      </p:sp>
      <p:sp>
        <p:nvSpPr>
          <p:cNvPr id="14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defTabSz="927100">
              <a:defRPr kumimoji="0" sz="1200"/>
            </a:lvl1pPr>
          </a:lstStyle>
          <a:p>
            <a:pPr>
              <a:defRPr/>
            </a:pPr>
            <a:r>
              <a:rPr lang="en-US"/>
              <a:t>Sources of Variation in Microarray Data</a:t>
            </a:r>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algn="r" defTabSz="927100">
              <a:defRPr kumimoji="0" sz="1200"/>
            </a:lvl1pPr>
          </a:lstStyle>
          <a:p>
            <a:pPr>
              <a:defRPr/>
            </a:pPr>
            <a:fld id="{16A075D6-D28D-4A5B-9056-E61C4718A909}" type="slidenum">
              <a:rPr lang="en-US"/>
              <a:pPr>
                <a:defRPr/>
              </a:pPr>
              <a:t>‹#›</a:t>
            </a:fld>
            <a:endParaRPr lang="en-US"/>
          </a:p>
        </p:txBody>
      </p:sp>
    </p:spTree>
    <p:extLst>
      <p:ext uri="{BB962C8B-B14F-4D97-AF65-F5344CB8AC3E}">
        <p14:creationId xmlns:p14="http://schemas.microsoft.com/office/powerpoint/2010/main" val="613645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defTabSz="927100">
              <a:defRPr kumimoji="0" sz="1200"/>
            </a:lvl1pPr>
          </a:lstStyle>
          <a:p>
            <a:pPr>
              <a:defRPr/>
            </a:pPr>
            <a:endParaRPr lang="en-US"/>
          </a:p>
        </p:txBody>
      </p:sp>
      <p:sp>
        <p:nvSpPr>
          <p:cNvPr id="121859"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algn="r" defTabSz="927100">
              <a:defRPr kumimoji="0" sz="1200"/>
            </a:lvl1pPr>
          </a:lstStyle>
          <a:p>
            <a:pPr>
              <a:defRPr/>
            </a:pPr>
            <a:fld id="{11D29A4B-FBE3-4968-9BCC-1C41E8AEA42F}" type="datetime1">
              <a:rPr lang="en-US" smtClean="0"/>
              <a:t>5/4/2015</a:t>
            </a:fld>
            <a:endParaRPr lang="en-US"/>
          </a:p>
        </p:txBody>
      </p:sp>
      <p:sp>
        <p:nvSpPr>
          <p:cNvPr id="2060"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defTabSz="927100">
              <a:defRPr kumimoji="0" sz="1200"/>
            </a:lvl1pPr>
          </a:lstStyle>
          <a:p>
            <a:pPr>
              <a:defRPr/>
            </a:pPr>
            <a:endParaRPr lang="en-US"/>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algn="r" defTabSz="927100">
              <a:defRPr kumimoji="0" sz="1200"/>
            </a:lvl1pPr>
          </a:lstStyle>
          <a:p>
            <a:pPr>
              <a:defRPr/>
            </a:pPr>
            <a:fld id="{8F13ADB4-FC94-48BC-BF7D-21FDA96EE43A}" type="slidenum">
              <a:rPr lang="en-US"/>
              <a:pPr>
                <a:defRPr/>
              </a:pPr>
              <a:t>‹#›</a:t>
            </a:fld>
            <a:endParaRPr lang="en-US"/>
          </a:p>
        </p:txBody>
      </p:sp>
    </p:spTree>
    <p:extLst>
      <p:ext uri="{BB962C8B-B14F-4D97-AF65-F5344CB8AC3E}">
        <p14:creationId xmlns:p14="http://schemas.microsoft.com/office/powerpoint/2010/main" val="9451007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709B095-665D-4476-9B9C-E4A6BDFE2D07}" type="datetime1">
              <a:rPr kumimoji="0" lang="en-US" sz="1200" smtClean="0"/>
              <a:t>5/4/2015</a:t>
            </a:fld>
            <a:endParaRPr kumimoji="0" lang="en-US" sz="1200" smtClean="0"/>
          </a:p>
        </p:txBody>
      </p:sp>
      <p:sp>
        <p:nvSpPr>
          <p:cNvPr id="1228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BD8C809-FB26-4546-8C88-520B25188850}" type="slidenum">
              <a:rPr kumimoji="0" lang="en-US" sz="1200" smtClean="0"/>
              <a:pPr/>
              <a:t>1</a:t>
            </a:fld>
            <a:endParaRPr kumimoji="0" lang="en-US" sz="1200" smtClean="0"/>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165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ECF0531-C3F9-4BA5-9929-2E5E04469C94}" type="datetime1">
              <a:rPr kumimoji="0" lang="en-US" sz="1200" smtClean="0"/>
              <a:t>5/4/2015</a:t>
            </a:fld>
            <a:endParaRPr kumimoji="0" lang="en-US" sz="1200" smtClean="0"/>
          </a:p>
        </p:txBody>
      </p:sp>
      <p:sp>
        <p:nvSpPr>
          <p:cNvPr id="1320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F56AF3D-52F4-462A-A45C-840667235C10}" type="slidenum">
              <a:rPr kumimoji="0" lang="en-US" sz="1200" smtClean="0"/>
              <a:pPr/>
              <a:t>11</a:t>
            </a:fld>
            <a:endParaRPr kumimoji="0" lang="en-US" sz="1200"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8535807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2289D6D-277C-4A25-AC64-BF1686D1EA79}" type="datetime1">
              <a:rPr kumimoji="0" lang="en-US" sz="1200" smtClean="0"/>
              <a:t>5/4/2015</a:t>
            </a:fld>
            <a:endParaRPr kumimoji="0" lang="en-US" sz="1200" smtClean="0"/>
          </a:p>
        </p:txBody>
      </p:sp>
      <p:sp>
        <p:nvSpPr>
          <p:cNvPr id="2263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D0728A3-712D-4464-832E-8440BE9848C9}" type="slidenum">
              <a:rPr kumimoji="0" lang="en-US" sz="1200" smtClean="0"/>
              <a:pPr/>
              <a:t>104</a:t>
            </a:fld>
            <a:endParaRPr kumimoji="0" lang="en-US" sz="1200" smtClean="0"/>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85739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009620F-A8B6-46B2-B3AE-79526AA30A20}" type="datetime1">
              <a:rPr kumimoji="0" lang="en-US" sz="1200" smtClean="0"/>
              <a:t>5/4/2015</a:t>
            </a:fld>
            <a:endParaRPr kumimoji="0" lang="en-US" sz="1200" smtClean="0"/>
          </a:p>
        </p:txBody>
      </p:sp>
      <p:sp>
        <p:nvSpPr>
          <p:cNvPr id="2273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8D96C83-9CD6-4A56-A668-5FACA63BC8F1}" type="slidenum">
              <a:rPr kumimoji="0" lang="en-US" sz="1200" smtClean="0"/>
              <a:pPr/>
              <a:t>105</a:t>
            </a:fld>
            <a:endParaRPr kumimoji="0" lang="en-US" sz="1200" smtClean="0"/>
          </a:p>
        </p:txBody>
      </p:sp>
      <p:sp>
        <p:nvSpPr>
          <p:cNvPr id="227332" name="Rectangle 2"/>
          <p:cNvSpPr>
            <a:spLocks noGrp="1" noRot="1" noChangeAspect="1" noChangeArrowheads="1" noTextEdit="1"/>
          </p:cNvSpPr>
          <p:nvPr>
            <p:ph type="sldImg"/>
          </p:nvPr>
        </p:nvSpPr>
        <p:spPr>
          <a:ln/>
        </p:spPr>
      </p:sp>
      <p:sp>
        <p:nvSpPr>
          <p:cNvPr id="227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81102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4551B2F-3022-42E2-B361-9D6576C8AB14}" type="datetime1">
              <a:rPr kumimoji="0" lang="en-US" sz="1200" smtClean="0"/>
              <a:t>5/4/2015</a:t>
            </a:fld>
            <a:endParaRPr kumimoji="0" lang="en-US" sz="1200" smtClean="0"/>
          </a:p>
        </p:txBody>
      </p:sp>
      <p:sp>
        <p:nvSpPr>
          <p:cNvPr id="2283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4C24891-12AB-403E-839A-5DEFCD5168AA}" type="slidenum">
              <a:rPr kumimoji="0" lang="en-US" sz="1200" smtClean="0"/>
              <a:pPr/>
              <a:t>106</a:t>
            </a:fld>
            <a:endParaRPr kumimoji="0" lang="en-US" sz="1200" smtClean="0"/>
          </a:p>
        </p:txBody>
      </p:sp>
      <p:sp>
        <p:nvSpPr>
          <p:cNvPr id="228356" name="Rectangle 2"/>
          <p:cNvSpPr>
            <a:spLocks noGrp="1" noRot="1" noChangeAspect="1" noChangeArrowheads="1" noTextEdit="1"/>
          </p:cNvSpPr>
          <p:nvPr>
            <p:ph type="sldImg"/>
          </p:nvPr>
        </p:nvSpPr>
        <p:spPr>
          <a:ln/>
        </p:spPr>
      </p:sp>
      <p:sp>
        <p:nvSpPr>
          <p:cNvPr id="228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713467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BAF0FB7-1D09-42D1-AC8D-5D17DD100E86}" type="datetime1">
              <a:rPr kumimoji="0" lang="en-US" sz="1200" smtClean="0"/>
              <a:t>5/4/2015</a:t>
            </a:fld>
            <a:endParaRPr kumimoji="0" lang="en-US" sz="1200" smtClean="0"/>
          </a:p>
        </p:txBody>
      </p:sp>
      <p:sp>
        <p:nvSpPr>
          <p:cNvPr id="2293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E070738-C614-4ABE-A476-3C3C095D9D77}" type="slidenum">
              <a:rPr kumimoji="0" lang="en-US" sz="1200" smtClean="0"/>
              <a:pPr/>
              <a:t>107</a:t>
            </a:fld>
            <a:endParaRPr kumimoji="0" lang="en-US" sz="1200" smtClean="0"/>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038584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B8429D6-E097-4C35-9F1E-6540911357D0}" type="datetime1">
              <a:rPr kumimoji="0" lang="en-US" sz="1200" smtClean="0"/>
              <a:t>5/4/2015</a:t>
            </a:fld>
            <a:endParaRPr kumimoji="0" lang="en-US" sz="1200" smtClean="0"/>
          </a:p>
        </p:txBody>
      </p:sp>
      <p:sp>
        <p:nvSpPr>
          <p:cNvPr id="2304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07EB354-0013-41EF-B053-34375FCFF859}" type="slidenum">
              <a:rPr kumimoji="0" lang="en-US" sz="1200" smtClean="0"/>
              <a:pPr/>
              <a:t>108</a:t>
            </a:fld>
            <a:endParaRPr kumimoji="0" lang="en-US" sz="1200" smtClean="0"/>
          </a:p>
        </p:txBody>
      </p:sp>
      <p:sp>
        <p:nvSpPr>
          <p:cNvPr id="230404" name="Rectangle 2"/>
          <p:cNvSpPr>
            <a:spLocks noGrp="1" noRot="1" noChangeAspect="1" noChangeArrowheads="1" noTextEdit="1"/>
          </p:cNvSpPr>
          <p:nvPr>
            <p:ph type="sldImg"/>
          </p:nvPr>
        </p:nvSpPr>
        <p:spPr>
          <a:ln/>
        </p:spPr>
      </p:sp>
      <p:sp>
        <p:nvSpPr>
          <p:cNvPr id="230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878379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334CC81-2DE2-408B-A077-3F1D176F7B8B}" type="datetime1">
              <a:rPr kumimoji="0" lang="en-US" sz="1200" smtClean="0"/>
              <a:t>5/4/2015</a:t>
            </a:fld>
            <a:endParaRPr kumimoji="0" lang="en-US" sz="1200" smtClean="0"/>
          </a:p>
        </p:txBody>
      </p:sp>
      <p:sp>
        <p:nvSpPr>
          <p:cNvPr id="2314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D94DEA0-74DA-4B22-994E-9FEE35FA0BC9}" type="slidenum">
              <a:rPr kumimoji="0" lang="en-US" sz="1200" smtClean="0"/>
              <a:pPr/>
              <a:t>109</a:t>
            </a:fld>
            <a:endParaRPr kumimoji="0" lang="en-US" sz="1200" smtClean="0"/>
          </a:p>
        </p:txBody>
      </p:sp>
      <p:sp>
        <p:nvSpPr>
          <p:cNvPr id="231428" name="Rectangle 2"/>
          <p:cNvSpPr>
            <a:spLocks noGrp="1" noRot="1" noChangeAspect="1" noChangeArrowheads="1" noTextEdit="1"/>
          </p:cNvSpPr>
          <p:nvPr>
            <p:ph type="sldImg"/>
          </p:nvPr>
        </p:nvSpPr>
        <p:spPr>
          <a:ln/>
        </p:spPr>
      </p:sp>
      <p:sp>
        <p:nvSpPr>
          <p:cNvPr id="231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335078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BC8098D-00FB-4326-A98A-3E37BEAADF88}" type="datetime1">
              <a:rPr kumimoji="0" lang="en-US" sz="1200" smtClean="0"/>
              <a:t>5/4/2015</a:t>
            </a:fld>
            <a:endParaRPr kumimoji="0" lang="en-US" sz="1200" smtClean="0"/>
          </a:p>
        </p:txBody>
      </p:sp>
      <p:sp>
        <p:nvSpPr>
          <p:cNvPr id="2324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6D0915C-9AB1-4888-B203-EBFD28683093}" type="slidenum">
              <a:rPr kumimoji="0" lang="en-US" sz="1200" smtClean="0"/>
              <a:pPr/>
              <a:t>110</a:t>
            </a:fld>
            <a:endParaRPr kumimoji="0" lang="en-US" sz="1200" smtClean="0"/>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47964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90EC2FC-BBF3-447F-BD16-942AC4FC7928}" type="datetime1">
              <a:rPr kumimoji="0" lang="en-US" sz="1200" smtClean="0"/>
              <a:t>5/4/2015</a:t>
            </a:fld>
            <a:endParaRPr kumimoji="0" lang="en-US" sz="1200" smtClean="0"/>
          </a:p>
        </p:txBody>
      </p:sp>
      <p:sp>
        <p:nvSpPr>
          <p:cNvPr id="2334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3A853B8-8B6A-4E4D-9CCC-49DECB060E34}" type="slidenum">
              <a:rPr kumimoji="0" lang="en-US" sz="1200" smtClean="0"/>
              <a:pPr/>
              <a:t>111</a:t>
            </a:fld>
            <a:endParaRPr kumimoji="0" lang="en-US" sz="1200" smtClean="0"/>
          </a:p>
        </p:txBody>
      </p:sp>
      <p:sp>
        <p:nvSpPr>
          <p:cNvPr id="233476" name="Rectangle 2"/>
          <p:cNvSpPr>
            <a:spLocks noGrp="1" noRot="1" noChangeAspect="1" noChangeArrowheads="1" noTextEdit="1"/>
          </p:cNvSpPr>
          <p:nvPr>
            <p:ph type="sldImg"/>
          </p:nvPr>
        </p:nvSpPr>
        <p:spPr>
          <a:ln/>
        </p:spPr>
      </p:sp>
      <p:sp>
        <p:nvSpPr>
          <p:cNvPr id="233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14506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C8EA4FA-6F70-4D0F-90CC-6839DFFE3B0A}" type="datetime1">
              <a:rPr kumimoji="0" lang="en-US" sz="1200" smtClean="0"/>
              <a:t>5/4/2015</a:t>
            </a:fld>
            <a:endParaRPr kumimoji="0" lang="en-US" sz="1200" smtClean="0"/>
          </a:p>
        </p:txBody>
      </p:sp>
      <p:sp>
        <p:nvSpPr>
          <p:cNvPr id="2344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9805F86-F1A6-487C-8A9B-D12FC60A2631}" type="slidenum">
              <a:rPr kumimoji="0" lang="en-US" sz="1200" smtClean="0"/>
              <a:pPr/>
              <a:t>112</a:t>
            </a:fld>
            <a:endParaRPr kumimoji="0" lang="en-US" sz="1200" smtClean="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442010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A0672DD-B6BC-4B9E-9B9B-C86D5217FE3E}" type="datetime1">
              <a:rPr kumimoji="0" lang="en-US" sz="1200" smtClean="0"/>
              <a:t>5/4/2015</a:t>
            </a:fld>
            <a:endParaRPr kumimoji="0" lang="en-US" sz="1200" smtClean="0"/>
          </a:p>
        </p:txBody>
      </p:sp>
      <p:sp>
        <p:nvSpPr>
          <p:cNvPr id="2355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5E3BDA8-B840-49F0-AA42-87A4ABC360AD}" type="slidenum">
              <a:rPr kumimoji="0" lang="en-US" sz="1200" smtClean="0"/>
              <a:pPr/>
              <a:t>113</a:t>
            </a:fld>
            <a:endParaRPr kumimoji="0" lang="en-US" sz="1200" smtClean="0"/>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475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EAF82B3-296E-4DBD-BDF6-13E71B88E7EA}" type="datetime1">
              <a:rPr kumimoji="0" lang="en-US" sz="1200" smtClean="0"/>
              <a:t>5/4/2015</a:t>
            </a:fld>
            <a:endParaRPr kumimoji="0" lang="en-US" sz="1200" smtClean="0"/>
          </a:p>
        </p:txBody>
      </p:sp>
      <p:sp>
        <p:nvSpPr>
          <p:cNvPr id="1331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5C524DA-F62D-4075-B8DF-2F47BA45F2BB}" type="slidenum">
              <a:rPr kumimoji="0" lang="en-US" sz="1200" smtClean="0"/>
              <a:pPr/>
              <a:t>12</a:t>
            </a:fld>
            <a:endParaRPr kumimoji="0" lang="en-US" sz="1200" smtClean="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003314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23A2424-AC8C-4CA0-B51D-697773B27F01}" type="datetime1">
              <a:rPr kumimoji="0" lang="en-US" sz="1200" smtClean="0"/>
              <a:t>5/4/2015</a:t>
            </a:fld>
            <a:endParaRPr kumimoji="0" lang="en-US" sz="1200" smtClean="0"/>
          </a:p>
        </p:txBody>
      </p:sp>
      <p:sp>
        <p:nvSpPr>
          <p:cNvPr id="2365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3613F72-1935-4EEA-A3B7-6AC110202043}" type="slidenum">
              <a:rPr kumimoji="0" lang="en-US" sz="1200" smtClean="0"/>
              <a:pPr/>
              <a:t>114</a:t>
            </a:fld>
            <a:endParaRPr kumimoji="0" lang="en-US" sz="1200" smtClean="0"/>
          </a:p>
        </p:txBody>
      </p:sp>
      <p:sp>
        <p:nvSpPr>
          <p:cNvPr id="236548" name="Rectangle 2"/>
          <p:cNvSpPr>
            <a:spLocks noGrp="1" noRot="1" noChangeAspect="1" noChangeArrowheads="1" noTextEdit="1"/>
          </p:cNvSpPr>
          <p:nvPr>
            <p:ph type="sldImg"/>
          </p:nvPr>
        </p:nvSpPr>
        <p:spPr>
          <a:ln/>
        </p:spPr>
      </p:sp>
      <p:sp>
        <p:nvSpPr>
          <p:cNvPr id="236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720775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F508601-4B53-4ACE-A184-4E69A550FCCD}" type="datetime1">
              <a:rPr kumimoji="0" lang="en-US" sz="1200" smtClean="0"/>
              <a:t>5/4/2015</a:t>
            </a:fld>
            <a:endParaRPr kumimoji="0" lang="en-US" sz="1200" smtClean="0"/>
          </a:p>
        </p:txBody>
      </p:sp>
      <p:sp>
        <p:nvSpPr>
          <p:cNvPr id="2375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686A42D-5032-4518-8C53-7311C89F9159}" type="slidenum">
              <a:rPr kumimoji="0" lang="en-US" sz="1200" smtClean="0"/>
              <a:pPr/>
              <a:t>115</a:t>
            </a:fld>
            <a:endParaRPr kumimoji="0" lang="en-US" sz="1200" smtClean="0"/>
          </a:p>
        </p:txBody>
      </p:sp>
      <p:sp>
        <p:nvSpPr>
          <p:cNvPr id="237572" name="Rectangle 2"/>
          <p:cNvSpPr>
            <a:spLocks noGrp="1" noRot="1" noChangeAspect="1" noChangeArrowheads="1" noTextEdit="1"/>
          </p:cNvSpPr>
          <p:nvPr>
            <p:ph type="sldImg"/>
          </p:nvPr>
        </p:nvSpPr>
        <p:spPr>
          <a:ln/>
        </p:spPr>
      </p:sp>
      <p:sp>
        <p:nvSpPr>
          <p:cNvPr id="237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454659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3F7C59C-E11A-440B-942A-627D4C89939D}" type="datetime1">
              <a:rPr kumimoji="0" lang="en-US" sz="1200" smtClean="0"/>
              <a:t>5/4/2015</a:t>
            </a:fld>
            <a:endParaRPr kumimoji="0" lang="en-US" sz="1200" smtClean="0"/>
          </a:p>
        </p:txBody>
      </p:sp>
      <p:sp>
        <p:nvSpPr>
          <p:cNvPr id="2385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CB28DF8-D4F9-475B-80AC-ED3F1B147D4A}" type="slidenum">
              <a:rPr kumimoji="0" lang="en-US" sz="1200" smtClean="0"/>
              <a:pPr/>
              <a:t>116</a:t>
            </a:fld>
            <a:endParaRPr kumimoji="0" lang="en-US" sz="1200" smtClean="0"/>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876984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B4D7668-BAE7-43DB-AA6D-B48F90FD04B9}" type="datetime1">
              <a:rPr kumimoji="0" lang="en-US" sz="1200" smtClean="0"/>
              <a:t>5/4/2015</a:t>
            </a:fld>
            <a:endParaRPr kumimoji="0" lang="en-US" sz="1200" smtClean="0"/>
          </a:p>
        </p:txBody>
      </p:sp>
      <p:sp>
        <p:nvSpPr>
          <p:cNvPr id="2396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F895926-0B97-4B65-A3DB-5EE9CF3C8C0A}" type="slidenum">
              <a:rPr kumimoji="0" lang="en-US" sz="1200" smtClean="0"/>
              <a:pPr/>
              <a:t>117</a:t>
            </a:fld>
            <a:endParaRPr kumimoji="0" lang="en-US" sz="1200" smtClean="0"/>
          </a:p>
        </p:txBody>
      </p:sp>
      <p:sp>
        <p:nvSpPr>
          <p:cNvPr id="239620" name="Rectangle 2"/>
          <p:cNvSpPr>
            <a:spLocks noGrp="1" noRot="1" noChangeAspect="1" noChangeArrowheads="1" noTextEdit="1"/>
          </p:cNvSpPr>
          <p:nvPr>
            <p:ph type="sldImg"/>
          </p:nvPr>
        </p:nvSpPr>
        <p:spPr>
          <a:ln/>
        </p:spPr>
      </p:sp>
      <p:sp>
        <p:nvSpPr>
          <p:cNvPr id="239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24186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F2FE224-CB8E-460C-8208-E927C7CEA752}" type="datetime1">
              <a:rPr kumimoji="0" lang="en-US" sz="1200" smtClean="0"/>
              <a:t>5/4/2015</a:t>
            </a:fld>
            <a:endParaRPr kumimoji="0" lang="en-US" sz="1200" smtClean="0"/>
          </a:p>
        </p:txBody>
      </p:sp>
      <p:sp>
        <p:nvSpPr>
          <p:cNvPr id="2406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EB660C4-B238-4E9F-91D0-E8B956263F08}" type="slidenum">
              <a:rPr kumimoji="0" lang="en-US" sz="1200" smtClean="0"/>
              <a:pPr/>
              <a:t>118</a:t>
            </a:fld>
            <a:endParaRPr kumimoji="0" lang="en-US" sz="1200" smtClean="0"/>
          </a:p>
        </p:txBody>
      </p:sp>
      <p:sp>
        <p:nvSpPr>
          <p:cNvPr id="240644" name="Rectangle 2"/>
          <p:cNvSpPr>
            <a:spLocks noGrp="1" noRot="1" noChangeAspect="1" noChangeArrowheads="1" noTextEdit="1"/>
          </p:cNvSpPr>
          <p:nvPr>
            <p:ph type="sldImg"/>
          </p:nvPr>
        </p:nvSpPr>
        <p:spPr>
          <a:ln/>
        </p:spPr>
      </p:sp>
      <p:sp>
        <p:nvSpPr>
          <p:cNvPr id="240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93189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0FD3A6B-7E10-48C1-B2C7-0E3A5A744342}" type="datetime1">
              <a:rPr kumimoji="0" lang="en-US" sz="1200" smtClean="0"/>
              <a:t>5/4/2015</a:t>
            </a:fld>
            <a:endParaRPr kumimoji="0" lang="en-US" sz="1200" smtClean="0"/>
          </a:p>
        </p:txBody>
      </p:sp>
      <p:sp>
        <p:nvSpPr>
          <p:cNvPr id="2416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AF2BBA5-723C-4F48-A176-B8ABB20142C9}" type="slidenum">
              <a:rPr kumimoji="0" lang="en-US" sz="1200" smtClean="0"/>
              <a:pPr/>
              <a:t>122</a:t>
            </a:fld>
            <a:endParaRPr kumimoji="0" lang="en-US" sz="1200" smtClean="0"/>
          </a:p>
        </p:txBody>
      </p:sp>
      <p:sp>
        <p:nvSpPr>
          <p:cNvPr id="241668" name="Rectangle 2"/>
          <p:cNvSpPr>
            <a:spLocks noGrp="1" noRot="1" noChangeAspect="1" noChangeArrowheads="1" noTextEdit="1"/>
          </p:cNvSpPr>
          <p:nvPr>
            <p:ph type="sldImg"/>
          </p:nvPr>
        </p:nvSpPr>
        <p:spPr>
          <a:ln/>
        </p:spPr>
      </p:sp>
      <p:sp>
        <p:nvSpPr>
          <p:cNvPr id="241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794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CA66167-326F-4FF6-96DA-A44D8A5D6B30}" type="datetime1">
              <a:rPr kumimoji="0" lang="en-US" sz="1200" smtClean="0"/>
              <a:t>5/4/2015</a:t>
            </a:fld>
            <a:endParaRPr kumimoji="0" lang="en-US" sz="1200" smtClean="0"/>
          </a:p>
        </p:txBody>
      </p:sp>
      <p:sp>
        <p:nvSpPr>
          <p:cNvPr id="1341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367B118-43D6-4FE1-9EFD-16F67F6B54D0}" type="slidenum">
              <a:rPr kumimoji="0" lang="en-US" sz="1200" smtClean="0"/>
              <a:pPr/>
              <a:t>13</a:t>
            </a:fld>
            <a:endParaRPr kumimoji="0" lang="en-US" sz="1200" smtClean="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2695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A728ECE-D511-4202-A45B-A60CEB97FA92}" type="datetime1">
              <a:rPr kumimoji="0" lang="en-US" sz="1200" smtClean="0"/>
              <a:t>5/4/2015</a:t>
            </a:fld>
            <a:endParaRPr kumimoji="0" lang="en-US" sz="1200" smtClean="0"/>
          </a:p>
        </p:txBody>
      </p:sp>
      <p:sp>
        <p:nvSpPr>
          <p:cNvPr id="1351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06E681D-386C-4FFA-A0FC-A27B0192304A}" type="slidenum">
              <a:rPr kumimoji="0" lang="en-US" sz="1200" smtClean="0"/>
              <a:pPr/>
              <a:t>14</a:t>
            </a:fld>
            <a:endParaRPr kumimoji="0" lang="en-US" sz="1200" smtClean="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0924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D01E8E3-E5F9-45DE-ABEC-F56A7C52FAF5}" type="datetime1">
              <a:rPr kumimoji="0" lang="en-US" sz="1200" smtClean="0"/>
              <a:t>5/4/2015</a:t>
            </a:fld>
            <a:endParaRPr kumimoji="0" lang="en-US" sz="1200" smtClean="0"/>
          </a:p>
        </p:txBody>
      </p:sp>
      <p:sp>
        <p:nvSpPr>
          <p:cNvPr id="1361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38E395B-E997-4B82-8618-15662C03B944}" type="slidenum">
              <a:rPr kumimoji="0" lang="en-US" sz="1200" smtClean="0"/>
              <a:pPr/>
              <a:t>15</a:t>
            </a:fld>
            <a:endParaRPr kumimoji="0" lang="en-US" sz="1200" smtClean="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6598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3C8565A-FA31-49B8-9365-050263934922}" type="datetime1">
              <a:rPr kumimoji="0" lang="en-US" sz="1200" smtClean="0"/>
              <a:t>5/4/2015</a:t>
            </a:fld>
            <a:endParaRPr kumimoji="0" lang="en-US" sz="1200" smtClean="0"/>
          </a:p>
        </p:txBody>
      </p:sp>
      <p:sp>
        <p:nvSpPr>
          <p:cNvPr id="1372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D2C216D-2187-4BA2-A5E4-DB7C304C11D5}" type="slidenum">
              <a:rPr kumimoji="0" lang="en-US" sz="1200" smtClean="0"/>
              <a:pPr/>
              <a:t>16</a:t>
            </a:fld>
            <a:endParaRPr kumimoji="0" lang="en-US" sz="1200" smtClean="0"/>
          </a:p>
        </p:txBody>
      </p:sp>
      <p:sp>
        <p:nvSpPr>
          <p:cNvPr id="137220"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13722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5290" rIns="92199" bIns="45290"/>
          <a:lstStyle/>
          <a:p>
            <a:pPr eaLnBrk="1" hangingPunct="1"/>
            <a:r>
              <a:rPr lang="en-US" smtClean="0"/>
              <a:t>GO is the designation of a project as well as the product of the project.</a:t>
            </a:r>
          </a:p>
          <a:p>
            <a:pPr eaLnBrk="1" hangingPunct="1"/>
            <a:endParaRPr lang="en-US" smtClean="0"/>
          </a:p>
          <a:p>
            <a:pPr eaLnBrk="1" hangingPunct="1"/>
            <a:r>
              <a:rPr lang="en-US" smtClean="0"/>
              <a:t>Starting with the cellular level, we are not distinguishing cell types, organs,</a:t>
            </a:r>
          </a:p>
          <a:p>
            <a:pPr eaLnBrk="1" hangingPunct="1"/>
            <a:r>
              <a:rPr lang="en-US" smtClean="0"/>
              <a:t>etc.</a:t>
            </a:r>
          </a:p>
          <a:p>
            <a:pPr eaLnBrk="1" hangingPunct="1"/>
            <a:endParaRPr lang="en-US" smtClean="0"/>
          </a:p>
          <a:p>
            <a:pPr eaLnBrk="1" hangingPunct="1"/>
            <a:r>
              <a:rPr lang="en-US" smtClean="0"/>
              <a:t>Gene Ontology is a collaboration between the fly (FlyBase), mouse (MGD) genome databases, and yeast (SGD).  All three groups had started independent projects to produce controlled vocabularies for the biology of their organisms.</a:t>
            </a:r>
          </a:p>
          <a:p>
            <a:pPr eaLnBrk="1" hangingPunct="1"/>
            <a:endParaRPr lang="en-US" smtClean="0"/>
          </a:p>
          <a:p>
            <a:pPr eaLnBrk="1" hangingPunct="1"/>
            <a:r>
              <a:rPr lang="en-US" smtClean="0"/>
              <a:t>You will all be familiar with hierarchical system to classify enzymes (EC) or functions (YPD, SwissPROT, MIPS, …).</a:t>
            </a:r>
          </a:p>
          <a:p>
            <a:pPr eaLnBrk="1" hangingPunct="1"/>
            <a:endParaRPr lang="en-US" smtClean="0"/>
          </a:p>
          <a:p>
            <a:pPr eaLnBrk="1" hangingPunct="1"/>
            <a:r>
              <a:rPr lang="en-US" smtClean="0"/>
              <a:t>We have divided our project into the creation of three ontologies.  These are not necessarily hierarchical rather they can be a network of associations -- a directed acyclic graph (DAG).</a:t>
            </a:r>
          </a:p>
          <a:p>
            <a:pPr eaLnBrk="1" hangingPunct="1"/>
            <a:endParaRPr lang="en-US" smtClean="0"/>
          </a:p>
          <a:p>
            <a:pPr eaLnBrk="1" hangingPunct="1"/>
            <a:r>
              <a:rPr lang="en-US" smtClean="0"/>
              <a:t>Process:  cell cycle, nutrient transport, behavior,  </a:t>
            </a:r>
          </a:p>
          <a:p>
            <a:pPr eaLnBrk="1" hangingPunct="1"/>
            <a:r>
              <a:rPr lang="en-US" smtClean="0"/>
              <a:t>Function: alcohol dehydrogenase, </a:t>
            </a:r>
          </a:p>
          <a:p>
            <a:pPr eaLnBrk="1" hangingPunct="1"/>
            <a:r>
              <a:rPr lang="en-US" smtClean="0"/>
              <a:t>Cellular Location: organelle, protein complex, subcellular compartment</a:t>
            </a:r>
          </a:p>
        </p:txBody>
      </p:sp>
    </p:spTree>
    <p:extLst>
      <p:ext uri="{BB962C8B-B14F-4D97-AF65-F5344CB8AC3E}">
        <p14:creationId xmlns:p14="http://schemas.microsoft.com/office/powerpoint/2010/main" val="85083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298E917-0B2C-4496-851F-D5946A738893}" type="datetime1">
              <a:rPr kumimoji="0" lang="en-US" sz="1200" smtClean="0"/>
              <a:t>5/4/2015</a:t>
            </a:fld>
            <a:endParaRPr kumimoji="0" lang="en-US" sz="1200" smtClean="0"/>
          </a:p>
        </p:txBody>
      </p:sp>
      <p:sp>
        <p:nvSpPr>
          <p:cNvPr id="1382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59F1EB0-E637-4120-A45F-0ED9104D9FCD}" type="slidenum">
              <a:rPr kumimoji="0" lang="en-US" sz="1200" smtClean="0"/>
              <a:pPr/>
              <a:t>17</a:t>
            </a:fld>
            <a:endParaRPr kumimoji="0" lang="en-US" sz="1200" smtClean="0"/>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Stakes into vampires</a:t>
            </a:r>
          </a:p>
          <a:p>
            <a:pPr eaLnBrk="1" hangingPunct="1"/>
            <a:endParaRPr lang="en-US" smtClean="0"/>
          </a:p>
          <a:p>
            <a:pPr eaLnBrk="1" hangingPunct="1"/>
            <a:r>
              <a:rPr lang="en-US" smtClean="0"/>
              <a:t>Nails into wood is reversible with this model of hammer, you can remove the nails with the claw.</a:t>
            </a:r>
          </a:p>
          <a:p>
            <a:pPr eaLnBrk="1" hangingPunct="1"/>
            <a:endParaRPr lang="en-US" smtClean="0"/>
          </a:p>
          <a:p>
            <a:pPr eaLnBrk="1" hangingPunct="1"/>
            <a:r>
              <a:rPr lang="en-US" smtClean="0"/>
              <a:t>Cytoskeletal structural protein</a:t>
            </a:r>
          </a:p>
          <a:p>
            <a:pPr eaLnBrk="1" hangingPunct="1"/>
            <a:r>
              <a:rPr lang="en-US" smtClean="0"/>
              <a:t>Storage protein</a:t>
            </a:r>
          </a:p>
          <a:p>
            <a:pPr eaLnBrk="1" hangingPunct="1"/>
            <a:endParaRPr lang="en-US" smtClean="0"/>
          </a:p>
          <a:p>
            <a:pPr eaLnBrk="1" hangingPunct="1"/>
            <a:r>
              <a:rPr lang="en-US" smtClean="0"/>
              <a:t>WHY -- Process</a:t>
            </a:r>
          </a:p>
          <a:p>
            <a:pPr eaLnBrk="1" hangingPunct="1"/>
            <a:r>
              <a:rPr lang="en-US" smtClean="0"/>
              <a:t>WHAT -- Function</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48588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C229271-7BA3-4F05-B56B-F2EE3D628A25}" type="datetime1">
              <a:rPr kumimoji="0" lang="en-US" sz="1200" smtClean="0"/>
              <a:t>5/4/2015</a:t>
            </a:fld>
            <a:endParaRPr kumimoji="0" lang="en-US" sz="1200" smtClean="0"/>
          </a:p>
        </p:txBody>
      </p:sp>
      <p:sp>
        <p:nvSpPr>
          <p:cNvPr id="1392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D80B9ED-33F8-44EF-9AC8-1268AE2E32E0}" type="slidenum">
              <a:rPr kumimoji="0" lang="en-US" sz="1200" smtClean="0"/>
              <a:pPr/>
              <a:t>18</a:t>
            </a:fld>
            <a:endParaRPr kumimoji="0" lang="en-US" sz="1200" smtClean="0"/>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4645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A6370DB-A92E-4833-9903-D3EA240AA32C}" type="datetime1">
              <a:rPr kumimoji="0" lang="en-US" sz="1200" smtClean="0"/>
              <a:t>5/4/2015</a:t>
            </a:fld>
            <a:endParaRPr kumimoji="0" lang="en-US" sz="1200" smtClean="0"/>
          </a:p>
        </p:txBody>
      </p:sp>
      <p:sp>
        <p:nvSpPr>
          <p:cNvPr id="1402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60902D6-DD55-4792-863E-0AFAC218A236}" type="slidenum">
              <a:rPr kumimoji="0" lang="en-US" sz="1200" smtClean="0"/>
              <a:pPr/>
              <a:t>19</a:t>
            </a:fld>
            <a:endParaRPr kumimoji="0" lang="en-US" sz="1200" smtClean="0"/>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3947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179DAC7-E1D3-4E11-90D8-5A36BE79C1D8}" type="datetime1">
              <a:rPr kumimoji="0" lang="en-US" sz="1200" smtClean="0"/>
              <a:t>5/4/2015</a:t>
            </a:fld>
            <a:endParaRPr kumimoji="0" lang="en-US" sz="1200" smtClean="0"/>
          </a:p>
        </p:txBody>
      </p:sp>
      <p:sp>
        <p:nvSpPr>
          <p:cNvPr id="1413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F49B6E3-B07F-4999-8DB6-E022706BA922}" type="slidenum">
              <a:rPr kumimoji="0" lang="en-US" sz="1200" smtClean="0"/>
              <a:pPr/>
              <a:t>20</a:t>
            </a:fld>
            <a:endParaRPr kumimoji="0" lang="en-US" sz="1200" smtClean="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7" tIns="46793" rIns="93587" bIns="46793"/>
          <a:lstStyle/>
          <a:p>
            <a:pPr eaLnBrk="1" hangingPunct="1"/>
            <a:r>
              <a:rPr lang="en-US" smtClean="0"/>
              <a:t>An ontology has 3 components: </a:t>
            </a:r>
          </a:p>
          <a:p>
            <a:pPr eaLnBrk="1" hangingPunct="1"/>
            <a:r>
              <a:rPr lang="en-US" smtClean="0"/>
              <a:t>1. the vocabulary terms</a:t>
            </a:r>
          </a:p>
          <a:p>
            <a:pPr eaLnBrk="1" hangingPunct="1"/>
            <a:r>
              <a:rPr lang="en-US" smtClean="0"/>
              <a:t>2. the term definitions</a:t>
            </a:r>
          </a:p>
          <a:p>
            <a:pPr eaLnBrk="1" hangingPunct="1"/>
            <a:r>
              <a:rPr lang="en-US" smtClean="0"/>
              <a:t>3. the relationships between the terms</a:t>
            </a:r>
          </a:p>
          <a:p>
            <a:pPr eaLnBrk="1" hangingPunct="1"/>
            <a:r>
              <a:rPr lang="en-US" smtClean="0"/>
              <a:t>I am going to talk briefly about the relationships between the terms </a:t>
            </a:r>
          </a:p>
        </p:txBody>
      </p:sp>
    </p:spTree>
    <p:extLst>
      <p:ext uri="{BB962C8B-B14F-4D97-AF65-F5344CB8AC3E}">
        <p14:creationId xmlns:p14="http://schemas.microsoft.com/office/powerpoint/2010/main" val="186013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0920F1A-931E-4060-A479-2522627AFDB3}" type="datetime1">
              <a:rPr kumimoji="0" lang="en-US" sz="1200" smtClean="0"/>
              <a:t>5/4/2015</a:t>
            </a:fld>
            <a:endParaRPr kumimoji="0" lang="en-US" sz="1200" smtClean="0"/>
          </a:p>
        </p:txBody>
      </p:sp>
      <p:sp>
        <p:nvSpPr>
          <p:cNvPr id="1239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3B8A2B2-D5E0-4CB0-ACF9-A880BB573225}" type="slidenum">
              <a:rPr kumimoji="0" lang="en-US" sz="1200" smtClean="0"/>
              <a:pPr/>
              <a:t>2</a:t>
            </a:fld>
            <a:endParaRPr kumimoji="0" lang="en-US" sz="1200" smtClean="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7227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30C5E5A-DB3C-4BF8-902A-985810708AE8}" type="datetime1">
              <a:rPr kumimoji="0" lang="en-US" sz="1200" smtClean="0"/>
              <a:t>5/4/2015</a:t>
            </a:fld>
            <a:endParaRPr kumimoji="0" lang="en-US" sz="1200" smtClean="0"/>
          </a:p>
        </p:txBody>
      </p:sp>
      <p:sp>
        <p:nvSpPr>
          <p:cNvPr id="1423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968E816-2C89-4480-90B5-F08D209B3E18}" type="slidenum">
              <a:rPr kumimoji="0" lang="en-US" sz="1200" smtClean="0"/>
              <a:pPr/>
              <a:t>21</a:t>
            </a:fld>
            <a:endParaRPr kumimoji="0" lang="en-US" sz="1200" smtClean="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relationships between GO terms are represented by a graph. Here is an example, you can see that "nucleus" is related to "organelle", chromosome is related to "nuclear chromosome" and "nuclear chromosome" is related to both "nucleus" and "chromosome". </a:t>
            </a:r>
          </a:p>
        </p:txBody>
      </p:sp>
    </p:spTree>
    <p:extLst>
      <p:ext uri="{BB962C8B-B14F-4D97-AF65-F5344CB8AC3E}">
        <p14:creationId xmlns:p14="http://schemas.microsoft.com/office/powerpoint/2010/main" val="60735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A89CA9F-0EEF-4807-AC76-31D135217D5F}" type="datetime1">
              <a:rPr kumimoji="0" lang="en-US" sz="1200" smtClean="0"/>
              <a:t>5/4/2015</a:t>
            </a:fld>
            <a:endParaRPr kumimoji="0" lang="en-US" sz="1200" smtClean="0"/>
          </a:p>
        </p:txBody>
      </p:sp>
      <p:sp>
        <p:nvSpPr>
          <p:cNvPr id="1433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C999525-9881-44AF-9F08-1C9EDD749821}" type="slidenum">
              <a:rPr kumimoji="0" lang="en-US" sz="1200" smtClean="0"/>
              <a:pPr/>
              <a:t>22</a:t>
            </a:fld>
            <a:endParaRPr kumimoji="0" lang="en-US" sz="1200" smtClean="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More formally, the ontology is represented as a graph with concepts being nodes and the concepts being connected by lines. </a:t>
            </a:r>
          </a:p>
        </p:txBody>
      </p:sp>
    </p:spTree>
    <p:extLst>
      <p:ext uri="{BB962C8B-B14F-4D97-AF65-F5344CB8AC3E}">
        <p14:creationId xmlns:p14="http://schemas.microsoft.com/office/powerpoint/2010/main" val="1526832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D59AAEF-756C-42B7-A4B5-DB548B639767}" type="datetime1">
              <a:rPr kumimoji="0" lang="en-US" sz="1200" smtClean="0"/>
              <a:t>5/4/2015</a:t>
            </a:fld>
            <a:endParaRPr kumimoji="0" lang="en-US" sz="1200" smtClean="0"/>
          </a:p>
        </p:txBody>
      </p:sp>
      <p:sp>
        <p:nvSpPr>
          <p:cNvPr id="1443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D478732-E476-4FBD-A8D4-B046EDEE859E}" type="slidenum">
              <a:rPr kumimoji="0" lang="en-US" sz="1200" smtClean="0"/>
              <a:pPr/>
              <a:t>23</a:t>
            </a:fld>
            <a:endParaRPr kumimoji="0" lang="en-US" sz="1200" smtClean="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way we refer to terms relative to each other is as "parents" and "children", where a child is a subset of a parent's elements. </a:t>
            </a:r>
          </a:p>
          <a:p>
            <a:pPr eaLnBrk="1" hangingPunct="1"/>
            <a:r>
              <a:rPr lang="en-US" smtClean="0"/>
              <a:t>Here as an example we have chromosome and several of its children </a:t>
            </a:r>
          </a:p>
        </p:txBody>
      </p:sp>
    </p:spTree>
    <p:extLst>
      <p:ext uri="{BB962C8B-B14F-4D97-AF65-F5344CB8AC3E}">
        <p14:creationId xmlns:p14="http://schemas.microsoft.com/office/powerpoint/2010/main" val="367688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0E7F102-40D4-4D30-AAF0-C8F8C74A2CDE}" type="datetime1">
              <a:rPr kumimoji="0" lang="en-US" sz="1200" smtClean="0"/>
              <a:t>5/4/2015</a:t>
            </a:fld>
            <a:endParaRPr kumimoji="0" lang="en-US" sz="1200" smtClean="0"/>
          </a:p>
        </p:txBody>
      </p:sp>
      <p:sp>
        <p:nvSpPr>
          <p:cNvPr id="1454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5A59F72-93E8-4C68-BB17-0FF7641E4CB6}" type="slidenum">
              <a:rPr kumimoji="0" lang="en-US" sz="1200" smtClean="0"/>
              <a:pPr/>
              <a:t>24</a:t>
            </a:fld>
            <a:endParaRPr kumimoji="0" lang="en-US" sz="1200" smtClean="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Gene Ontology is represented by a graph type called "acyclic graph" where each terms can have one or more parents and 0, 1 or more children</a:t>
            </a:r>
          </a:p>
          <a:p>
            <a:pPr eaLnBrk="1" hangingPunct="1"/>
            <a:r>
              <a:rPr lang="en-US" smtClean="0"/>
              <a:t>The two relationships that we have in the Gene Ontology are "is_a" and "part_of" </a:t>
            </a:r>
          </a:p>
          <a:p>
            <a:pPr eaLnBrk="1" hangingPunct="1"/>
            <a:r>
              <a:rPr lang="en-US" smtClean="0"/>
              <a:t>IS_A means that the child terms is an instance or an example of its parent</a:t>
            </a:r>
          </a:p>
          <a:p>
            <a:pPr eaLnBrk="1" hangingPunct="1"/>
            <a:r>
              <a:rPr lang="en-US" smtClean="0"/>
              <a:t>PART_OF means that the child is a part of or a subset of its parent </a:t>
            </a:r>
          </a:p>
        </p:txBody>
      </p:sp>
    </p:spTree>
    <p:extLst>
      <p:ext uri="{BB962C8B-B14F-4D97-AF65-F5344CB8AC3E}">
        <p14:creationId xmlns:p14="http://schemas.microsoft.com/office/powerpoint/2010/main" val="215286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15D340B-FCCC-440B-8F9A-4698D83971EE}" type="datetime1">
              <a:rPr kumimoji="0" lang="en-US" sz="1200" smtClean="0"/>
              <a:t>5/4/2015</a:t>
            </a:fld>
            <a:endParaRPr kumimoji="0" lang="en-US" sz="1200" smtClean="0"/>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0CCF086-FEA8-4182-8C6D-412EDA97EA9E}" type="slidenum">
              <a:rPr kumimoji="0" lang="en-US" sz="1200" smtClean="0"/>
              <a:pPr/>
              <a:t>25</a:t>
            </a:fld>
            <a:endParaRPr kumimoji="0" lang="en-US" sz="1200" smtClean="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Going back to the nuclear chromosome example, the nuclear chromosome has two parents "chromosome" and "nucleus"; it is has a "is_a" relationship with the "chromosome", since the nuclear chromosome is a type of chromosome, and it has a part_of relationship with nucleus, since it is a part of the nucleus. </a:t>
            </a:r>
          </a:p>
          <a:p>
            <a:pPr eaLnBrk="1" hangingPunct="1"/>
            <a:r>
              <a:rPr lang="en-US" smtClean="0"/>
              <a:t>You might also notice that "nucleus" is a kind of "organelle"</a:t>
            </a:r>
          </a:p>
        </p:txBody>
      </p:sp>
    </p:spTree>
    <p:extLst>
      <p:ext uri="{BB962C8B-B14F-4D97-AF65-F5344CB8AC3E}">
        <p14:creationId xmlns:p14="http://schemas.microsoft.com/office/powerpoint/2010/main" val="392290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F8B4804-1EA0-4960-AA8D-2070E2EE6C11}" type="datetime1">
              <a:rPr kumimoji="0" lang="en-US" sz="1200" smtClean="0"/>
              <a:t>5/4/2015</a:t>
            </a:fld>
            <a:endParaRPr kumimoji="0" lang="en-US" sz="1200" smtClean="0"/>
          </a:p>
        </p:txBody>
      </p:sp>
      <p:sp>
        <p:nvSpPr>
          <p:cNvPr id="147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85A5CD2-1A5F-47DF-B3BD-E62CD6FDCDF8}" type="slidenum">
              <a:rPr kumimoji="0" lang="en-US" sz="1200" smtClean="0"/>
              <a:pPr/>
              <a:t>26</a:t>
            </a:fld>
            <a:endParaRPr kumimoji="0" lang="en-US" sz="1200" smtClean="0"/>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more complex example, to give you an idea of what you might expect to see. </a:t>
            </a:r>
          </a:p>
          <a:p>
            <a:pPr eaLnBrk="1" hangingPunct="1"/>
            <a:endParaRPr lang="en-US" smtClean="0"/>
          </a:p>
          <a:p>
            <a:pPr eaLnBrk="1" hangingPunct="1"/>
            <a:r>
              <a:rPr lang="en-US" smtClean="0"/>
              <a:t>Therefore, the graph itself provides a lot of information about a term. </a:t>
            </a:r>
          </a:p>
        </p:txBody>
      </p:sp>
    </p:spTree>
    <p:extLst>
      <p:ext uri="{BB962C8B-B14F-4D97-AF65-F5344CB8AC3E}">
        <p14:creationId xmlns:p14="http://schemas.microsoft.com/office/powerpoint/2010/main" val="1145797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9C108C5-F9C6-492F-99EF-AD00DCC08A3E}" type="datetime1">
              <a:rPr kumimoji="0" lang="en-US" sz="1200" smtClean="0"/>
              <a:t>5/4/2015</a:t>
            </a:fld>
            <a:endParaRPr kumimoji="0" lang="en-US" sz="1200" smtClean="0"/>
          </a:p>
        </p:txBody>
      </p:sp>
      <p:sp>
        <p:nvSpPr>
          <p:cNvPr id="1484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233C407-9FA9-432B-B055-CCFA6F2334DF}" type="slidenum">
              <a:rPr kumimoji="0" lang="en-US" sz="1200" smtClean="0"/>
              <a:pPr/>
              <a:t>27</a:t>
            </a:fld>
            <a:endParaRPr kumimoji="0" lang="en-US" sz="1200" smtClean="0"/>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4826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112C5F5-42DA-411C-BCDF-3D43B2D4B8E6}" type="datetime1">
              <a:rPr kumimoji="0" lang="en-US" sz="1200" smtClean="0"/>
              <a:t>5/4/2015</a:t>
            </a:fld>
            <a:endParaRPr kumimoji="0" lang="en-US" sz="1200" smtClean="0"/>
          </a:p>
        </p:txBody>
      </p:sp>
      <p:sp>
        <p:nvSpPr>
          <p:cNvPr id="1495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DEF50D2-8256-4B8D-A074-54BB4F26E7B4}" type="slidenum">
              <a:rPr kumimoji="0" lang="en-US" sz="1200" smtClean="0"/>
              <a:pPr/>
              <a:t>28</a:t>
            </a:fld>
            <a:endParaRPr kumimoji="0" lang="en-US" sz="1200" smtClean="0"/>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7185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DB907E4-3745-468A-9A21-9C11F0AF024D}" type="datetime1">
              <a:rPr kumimoji="0" lang="en-US" sz="1200" smtClean="0"/>
              <a:t>5/4/2015</a:t>
            </a:fld>
            <a:endParaRPr kumimoji="0" lang="en-US" sz="1200" smtClean="0"/>
          </a:p>
        </p:txBody>
      </p:sp>
      <p:sp>
        <p:nvSpPr>
          <p:cNvPr id="1505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992C3A8-04F4-4AB0-BCAB-7C31B6E0E925}" type="slidenum">
              <a:rPr kumimoji="0" lang="en-US" sz="1200" smtClean="0"/>
              <a:pPr/>
              <a:t>29</a:t>
            </a:fld>
            <a:endParaRPr kumimoji="0" lang="en-US" sz="1200"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28166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F5C4385-A86E-482A-89AF-12A54D3F906A}" type="datetime1">
              <a:rPr kumimoji="0" lang="en-US" sz="1200" smtClean="0"/>
              <a:t>5/4/2015</a:t>
            </a:fld>
            <a:endParaRPr kumimoji="0" lang="en-US" sz="1200" smtClean="0"/>
          </a:p>
        </p:txBody>
      </p:sp>
      <p:sp>
        <p:nvSpPr>
          <p:cNvPr id="1515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44778E2-FA3E-4F94-A2BC-C0CFD757F653}" type="slidenum">
              <a:rPr kumimoji="0" lang="en-US" sz="1200" smtClean="0"/>
              <a:pPr/>
              <a:t>33</a:t>
            </a:fld>
            <a:endParaRPr kumimoji="0" lang="en-US" sz="1200" smtClean="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4716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6DD2555-1AD8-4C40-9BED-5026D4C544BD}" type="datetime1">
              <a:rPr kumimoji="0" lang="en-US" sz="1200" smtClean="0"/>
              <a:t>5/4/2015</a:t>
            </a:fld>
            <a:endParaRPr kumimoji="0" lang="en-US" sz="1200" smtClean="0"/>
          </a:p>
        </p:txBody>
      </p:sp>
      <p:sp>
        <p:nvSpPr>
          <p:cNvPr id="1249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00956F0-F644-43BF-B06C-42FC3AB00557}" type="slidenum">
              <a:rPr kumimoji="0" lang="en-US" sz="1200" smtClean="0"/>
              <a:pPr/>
              <a:t>3</a:t>
            </a:fld>
            <a:endParaRPr kumimoji="0" lang="en-US" sz="1200" smtClean="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54432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68CB1C0-67B7-4F26-AFAD-502874B3D917}" type="datetime1">
              <a:rPr kumimoji="0" lang="en-US" sz="1200" smtClean="0"/>
              <a:t>5/4/2015</a:t>
            </a:fld>
            <a:endParaRPr kumimoji="0" lang="en-US" sz="1200" smtClean="0"/>
          </a:p>
        </p:txBody>
      </p:sp>
      <p:sp>
        <p:nvSpPr>
          <p:cNvPr id="1525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C2034D9-6830-4BAD-8108-79EFEA417108}" type="slidenum">
              <a:rPr kumimoji="0" lang="en-US" sz="1200" smtClean="0"/>
              <a:pPr/>
              <a:t>34</a:t>
            </a:fld>
            <a:endParaRPr kumimoji="0" lang="en-US" sz="1200" smtClean="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47757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F4A4F3D-5D75-4812-93CF-EAE61542EA94}" type="datetime1">
              <a:rPr kumimoji="0" lang="en-US" sz="1200" smtClean="0"/>
              <a:t>5/4/2015</a:t>
            </a:fld>
            <a:endParaRPr kumimoji="0" lang="en-US" sz="1200" smtClean="0"/>
          </a:p>
        </p:txBody>
      </p:sp>
      <p:sp>
        <p:nvSpPr>
          <p:cNvPr id="1536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FAB8BB3-DABD-41A2-9B89-0E381CC77742}" type="slidenum">
              <a:rPr kumimoji="0" lang="en-US" sz="1200" smtClean="0"/>
              <a:pPr/>
              <a:t>35</a:t>
            </a:fld>
            <a:endParaRPr kumimoji="0" lang="en-US" sz="1200" smtClean="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595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1CA7972-16B3-40FE-A16F-F794305707E0}" type="datetime1">
              <a:rPr kumimoji="0" lang="en-US" sz="1200" smtClean="0"/>
              <a:t>5/4/2015</a:t>
            </a:fld>
            <a:endParaRPr kumimoji="0" lang="en-US" sz="1200" smtClean="0"/>
          </a:p>
        </p:txBody>
      </p:sp>
      <p:sp>
        <p:nvSpPr>
          <p:cNvPr id="1546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A19ECEB-B8F0-4799-8651-FBD732E66083}" type="slidenum">
              <a:rPr kumimoji="0" lang="en-US" sz="1200" smtClean="0"/>
              <a:pPr/>
              <a:t>36</a:t>
            </a:fld>
            <a:endParaRPr kumimoji="0" lang="en-US" sz="1200" smtClean="0"/>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4736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2218727-4AAF-46D3-9AE7-4447689A07F6}" type="datetime1">
              <a:rPr kumimoji="0" lang="en-US" sz="1200" smtClean="0"/>
              <a:t>5/4/2015</a:t>
            </a:fld>
            <a:endParaRPr kumimoji="0" lang="en-US" sz="1200" smtClean="0"/>
          </a:p>
        </p:txBody>
      </p:sp>
      <p:sp>
        <p:nvSpPr>
          <p:cNvPr id="1556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ED6208F-D8BC-470B-ABE6-320D3762E277}" type="slidenum">
              <a:rPr kumimoji="0" lang="en-US" sz="1200" smtClean="0"/>
              <a:pPr/>
              <a:t>37</a:t>
            </a:fld>
            <a:endParaRPr kumimoji="0" lang="en-US" sz="1200" smtClean="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5567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1DA501C-6818-4E97-B4FE-31BB175D3E83}" type="datetime1">
              <a:rPr kumimoji="0" lang="en-US" sz="1200" smtClean="0"/>
              <a:t>5/4/2015</a:t>
            </a:fld>
            <a:endParaRPr kumimoji="0" lang="en-US" sz="1200" smtClean="0"/>
          </a:p>
        </p:txBody>
      </p:sp>
      <p:sp>
        <p:nvSpPr>
          <p:cNvPr id="1566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E095E53-0505-49F5-94E2-D905A346DFE8}" type="slidenum">
              <a:rPr kumimoji="0" lang="en-US" sz="1200" smtClean="0"/>
              <a:pPr/>
              <a:t>38</a:t>
            </a:fld>
            <a:endParaRPr kumimoji="0" lang="en-US" sz="1200" smtClean="0"/>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46709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2E6E9DE-B018-4670-A3E3-5DCC725C1DFE}" type="datetime1">
              <a:rPr kumimoji="0" lang="en-US" sz="1200" smtClean="0"/>
              <a:t>5/4/2015</a:t>
            </a:fld>
            <a:endParaRPr kumimoji="0" lang="en-US" sz="1200" smtClean="0"/>
          </a:p>
        </p:txBody>
      </p:sp>
      <p:sp>
        <p:nvSpPr>
          <p:cNvPr id="1576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092150D-503F-4D6D-8F75-3BBDBFD4B865}" type="slidenum">
              <a:rPr kumimoji="0" lang="en-US" sz="1200" smtClean="0"/>
              <a:pPr/>
              <a:t>39</a:t>
            </a:fld>
            <a:endParaRPr kumimoji="0" lang="en-US" sz="1200" smtClean="0"/>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5612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F1819D1-7311-42F1-8A0F-5183A6A66537}" type="datetime1">
              <a:rPr kumimoji="0" lang="en-US" sz="1200" smtClean="0"/>
              <a:t>5/4/2015</a:t>
            </a:fld>
            <a:endParaRPr kumimoji="0" lang="en-US" sz="1200" smtClean="0"/>
          </a:p>
        </p:txBody>
      </p:sp>
      <p:sp>
        <p:nvSpPr>
          <p:cNvPr id="1587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943FA52-B9D1-4618-9EF3-1F686ABE0C1C}" type="slidenum">
              <a:rPr kumimoji="0" lang="en-US" sz="1200" smtClean="0"/>
              <a:pPr/>
              <a:t>40</a:t>
            </a:fld>
            <a:endParaRPr kumimoji="0" lang="en-US" sz="1200" smtClean="0"/>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18188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6E2118B-E3D0-40C8-BD17-FD6091C3910E}" type="datetime1">
              <a:rPr kumimoji="0" lang="en-US" sz="1200" smtClean="0"/>
              <a:t>5/4/2015</a:t>
            </a:fld>
            <a:endParaRPr kumimoji="0" lang="en-US" sz="1200" smtClean="0"/>
          </a:p>
        </p:txBody>
      </p:sp>
      <p:sp>
        <p:nvSpPr>
          <p:cNvPr id="1597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EDD7730-4341-41DE-91B2-B6DF300DC04A}" type="slidenum">
              <a:rPr kumimoji="0" lang="en-US" sz="1200" smtClean="0"/>
              <a:pPr/>
              <a:t>41</a:t>
            </a:fld>
            <a:endParaRPr kumimoji="0" lang="en-US" sz="1200" smtClean="0"/>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32485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7A70DA2-8CD3-4C47-9500-8DAEF696BCEC}" type="datetime1">
              <a:rPr kumimoji="0" lang="en-US" sz="1200" smtClean="0"/>
              <a:t>5/4/2015</a:t>
            </a:fld>
            <a:endParaRPr kumimoji="0" lang="en-US" sz="1200" smtClean="0"/>
          </a:p>
        </p:txBody>
      </p:sp>
      <p:sp>
        <p:nvSpPr>
          <p:cNvPr id="1607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AD36B10-2342-489D-B0F5-E99306505425}" type="slidenum">
              <a:rPr kumimoji="0" lang="en-US" sz="1200" smtClean="0"/>
              <a:pPr/>
              <a:t>42</a:t>
            </a:fld>
            <a:endParaRPr kumimoji="0" lang="en-US" sz="1200"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86380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01ADD15-052A-4908-B120-587F9900FE3E}" type="datetime1">
              <a:rPr kumimoji="0" lang="en-US" sz="1200" smtClean="0"/>
              <a:t>5/4/2015</a:t>
            </a:fld>
            <a:endParaRPr kumimoji="0" lang="en-US" sz="1200" smtClean="0"/>
          </a:p>
        </p:txBody>
      </p:sp>
      <p:sp>
        <p:nvSpPr>
          <p:cNvPr id="1617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0D3F282-91DD-4F82-96F8-8329429E465A}" type="slidenum">
              <a:rPr kumimoji="0" lang="en-US" sz="1200" smtClean="0"/>
              <a:pPr/>
              <a:t>43</a:t>
            </a:fld>
            <a:endParaRPr kumimoji="0" lang="en-US" sz="1200" smtClean="0"/>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2069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D23DAFE-B585-4D3C-A3CF-0582786007C0}" type="datetime1">
              <a:rPr kumimoji="0" lang="en-US" sz="1200" smtClean="0"/>
              <a:t>5/4/2015</a:t>
            </a:fld>
            <a:endParaRPr kumimoji="0" lang="en-US" sz="1200" smtClean="0"/>
          </a:p>
        </p:txBody>
      </p:sp>
      <p:sp>
        <p:nvSpPr>
          <p:cNvPr id="1259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44D29F7-9B61-4EBE-9A31-8D1CE6CAE4E3}" type="slidenum">
              <a:rPr kumimoji="0" lang="en-US" sz="1200" smtClean="0"/>
              <a:pPr/>
              <a:t>4</a:t>
            </a:fld>
            <a:endParaRPr kumimoji="0" lang="en-US" sz="1200" smtClean="0"/>
          </a:p>
        </p:txBody>
      </p:sp>
      <p:sp>
        <p:nvSpPr>
          <p:cNvPr id="125956"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12595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5290" rIns="92199" bIns="45290"/>
          <a:lstStyle/>
          <a:p>
            <a:pPr eaLnBrk="1" hangingPunct="1"/>
            <a:r>
              <a:rPr lang="en-US" smtClean="0"/>
              <a:t>GO is the designation of a project as well as the product of the project.</a:t>
            </a:r>
          </a:p>
          <a:p>
            <a:pPr eaLnBrk="1" hangingPunct="1"/>
            <a:endParaRPr lang="en-US" smtClean="0"/>
          </a:p>
          <a:p>
            <a:pPr eaLnBrk="1" hangingPunct="1"/>
            <a:r>
              <a:rPr lang="en-US" smtClean="0"/>
              <a:t>Starting with the cellular level, we are not distinguishing cell types, organs,</a:t>
            </a:r>
          </a:p>
          <a:p>
            <a:pPr eaLnBrk="1" hangingPunct="1"/>
            <a:r>
              <a:rPr lang="en-US" smtClean="0"/>
              <a:t>etc.</a:t>
            </a:r>
          </a:p>
          <a:p>
            <a:pPr eaLnBrk="1" hangingPunct="1"/>
            <a:endParaRPr lang="en-US" smtClean="0"/>
          </a:p>
          <a:p>
            <a:pPr eaLnBrk="1" hangingPunct="1"/>
            <a:r>
              <a:rPr lang="en-US" smtClean="0"/>
              <a:t>Gene Ontology is a collaboration between the fly (FlyBase), mouse (MGD) genome databases, and yeast (SGD).  All three groups had started independent projects to produce controlled vocabularies for the biology of their organisms.</a:t>
            </a:r>
          </a:p>
          <a:p>
            <a:pPr eaLnBrk="1" hangingPunct="1"/>
            <a:endParaRPr lang="en-US" smtClean="0"/>
          </a:p>
          <a:p>
            <a:pPr eaLnBrk="1" hangingPunct="1"/>
            <a:r>
              <a:rPr lang="en-US" smtClean="0"/>
              <a:t>You will all be familiar with hierarchical system to classify enzymes (EC) or functions (YPD, SwissPROT, MIPS, …).</a:t>
            </a:r>
          </a:p>
          <a:p>
            <a:pPr eaLnBrk="1" hangingPunct="1"/>
            <a:endParaRPr lang="en-US" smtClean="0"/>
          </a:p>
          <a:p>
            <a:pPr eaLnBrk="1" hangingPunct="1"/>
            <a:r>
              <a:rPr lang="en-US" smtClean="0"/>
              <a:t>We have divided our project into the creation of three ontologies.  These are not necessarily hierarchical rather they can be a network of associations -- a directed acyclic graph (DAG).</a:t>
            </a:r>
          </a:p>
          <a:p>
            <a:pPr eaLnBrk="1" hangingPunct="1"/>
            <a:endParaRPr lang="en-US" smtClean="0"/>
          </a:p>
          <a:p>
            <a:pPr eaLnBrk="1" hangingPunct="1"/>
            <a:r>
              <a:rPr lang="en-US" smtClean="0"/>
              <a:t>Process:  cell cycle, nutrient transport, behavior,  </a:t>
            </a:r>
          </a:p>
          <a:p>
            <a:pPr eaLnBrk="1" hangingPunct="1"/>
            <a:r>
              <a:rPr lang="en-US" smtClean="0"/>
              <a:t>Function: alcohol dehydrogenase, </a:t>
            </a:r>
          </a:p>
          <a:p>
            <a:pPr eaLnBrk="1" hangingPunct="1"/>
            <a:r>
              <a:rPr lang="en-US" smtClean="0"/>
              <a:t>Cellular Location: organelle, protein complex, subcellular compartment</a:t>
            </a:r>
          </a:p>
        </p:txBody>
      </p:sp>
    </p:spTree>
    <p:extLst>
      <p:ext uri="{BB962C8B-B14F-4D97-AF65-F5344CB8AC3E}">
        <p14:creationId xmlns:p14="http://schemas.microsoft.com/office/powerpoint/2010/main" val="944357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569FF31-03D5-4327-85A4-4834F627C666}" type="datetime1">
              <a:rPr kumimoji="0" lang="en-US" sz="1200" smtClean="0"/>
              <a:t>5/4/2015</a:t>
            </a:fld>
            <a:endParaRPr kumimoji="0" lang="en-US" sz="1200" smtClean="0"/>
          </a:p>
        </p:txBody>
      </p:sp>
      <p:sp>
        <p:nvSpPr>
          <p:cNvPr id="1628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F5BFAD0-E190-4228-93A8-9FA8B0E097DE}" type="slidenum">
              <a:rPr kumimoji="0" lang="en-US" sz="1200" smtClean="0"/>
              <a:pPr/>
              <a:t>44</a:t>
            </a:fld>
            <a:endParaRPr kumimoji="0" lang="en-US" sz="1200" smtClean="0"/>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0101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7A5B306-1CEF-43A9-BC78-DD3ABEE8C339}" type="datetime1">
              <a:rPr kumimoji="0" lang="en-US" sz="1200" smtClean="0"/>
              <a:t>5/4/2015</a:t>
            </a:fld>
            <a:endParaRPr kumimoji="0" lang="en-US" sz="1200" smtClean="0"/>
          </a:p>
        </p:txBody>
      </p:sp>
      <p:sp>
        <p:nvSpPr>
          <p:cNvPr id="1638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BB83D73-8BD4-4E66-A603-DD489B0A8408}" type="slidenum">
              <a:rPr kumimoji="0" lang="en-US" sz="1200" smtClean="0"/>
              <a:pPr/>
              <a:t>45</a:t>
            </a:fld>
            <a:endParaRPr kumimoji="0" lang="en-US" sz="1200" smtClean="0"/>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3118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274CEDE-4C6D-42FA-83EA-775C001D1650}" type="datetime1">
              <a:rPr kumimoji="0" lang="en-US" sz="1200" smtClean="0"/>
              <a:t>5/4/2015</a:t>
            </a:fld>
            <a:endParaRPr kumimoji="0" lang="en-US" sz="1200" smtClean="0"/>
          </a:p>
        </p:txBody>
      </p:sp>
      <p:sp>
        <p:nvSpPr>
          <p:cNvPr id="1648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8A8F739-AEAB-4170-9428-6118762E2882}" type="slidenum">
              <a:rPr kumimoji="0" lang="en-US" sz="1200" smtClean="0"/>
              <a:pPr/>
              <a:t>46</a:t>
            </a:fld>
            <a:endParaRPr kumimoji="0" lang="en-US" sz="1200" smtClean="0"/>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2690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7357893-D5E0-4762-B4D4-C9C83CAB71F6}" type="datetime1">
              <a:rPr kumimoji="0" lang="en-US" sz="1200" smtClean="0"/>
              <a:t>5/4/2015</a:t>
            </a:fld>
            <a:endParaRPr kumimoji="0" lang="en-US" sz="1200" smtClean="0"/>
          </a:p>
        </p:txBody>
      </p:sp>
      <p:sp>
        <p:nvSpPr>
          <p:cNvPr id="165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AAF816E-C298-4A17-8DDB-DFA401E4EBB1}" type="slidenum">
              <a:rPr kumimoji="0" lang="en-US" sz="1200" smtClean="0"/>
              <a:pPr/>
              <a:t>47</a:t>
            </a:fld>
            <a:endParaRPr kumimoji="0" lang="en-US" sz="1200" smtClean="0"/>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97957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9ECCEBC-CAC0-4846-B6FA-D29B013ED216}" type="datetime1">
              <a:rPr kumimoji="0" lang="en-US" sz="1200" smtClean="0"/>
              <a:t>5/4/2015</a:t>
            </a:fld>
            <a:endParaRPr kumimoji="0" lang="en-US" sz="1200" smtClean="0"/>
          </a:p>
        </p:txBody>
      </p:sp>
      <p:sp>
        <p:nvSpPr>
          <p:cNvPr id="166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485D09E-A356-42D0-A017-5FF9F27641CD}" type="slidenum">
              <a:rPr kumimoji="0" lang="en-US" sz="1200" smtClean="0"/>
              <a:pPr/>
              <a:t>48</a:t>
            </a:fld>
            <a:endParaRPr kumimoji="0" lang="en-US" sz="1200" smtClean="0"/>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0457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6A2D412-4B6F-4A3C-884E-5D882569B4A9}" type="datetime1">
              <a:rPr kumimoji="0" lang="en-US" sz="1200" smtClean="0"/>
              <a:t>5/4/2015</a:t>
            </a:fld>
            <a:endParaRPr kumimoji="0" lang="en-US" sz="1200" smtClean="0"/>
          </a:p>
        </p:txBody>
      </p:sp>
      <p:sp>
        <p:nvSpPr>
          <p:cNvPr id="167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6AA670A-268F-4FB1-A0CA-E093C835AA2E}" type="slidenum">
              <a:rPr kumimoji="0" lang="en-US" sz="1200" smtClean="0"/>
              <a:pPr/>
              <a:t>49</a:t>
            </a:fld>
            <a:endParaRPr kumimoji="0" lang="en-US" sz="1200" smtClean="0"/>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2495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3013C7E-FC25-4CE7-AD5C-CFEF6609E0B0}" type="datetime1">
              <a:rPr kumimoji="0" lang="en-US" sz="1200" smtClean="0"/>
              <a:t>5/4/2015</a:t>
            </a:fld>
            <a:endParaRPr kumimoji="0" lang="en-US" sz="1200" smtClean="0"/>
          </a:p>
        </p:txBody>
      </p:sp>
      <p:sp>
        <p:nvSpPr>
          <p:cNvPr id="168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F5021C4-C007-456E-9FD7-82CD5F7213C2}" type="slidenum">
              <a:rPr kumimoji="0" lang="en-US" sz="1200" smtClean="0"/>
              <a:pPr/>
              <a:t>50</a:t>
            </a:fld>
            <a:endParaRPr kumimoji="0" lang="en-US" sz="1200" smtClean="0"/>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These GO phrases, or TERMS are linked to genes by expert curators at genome databses.</a:t>
            </a:r>
          </a:p>
          <a:p>
            <a:pPr eaLnBrk="1" hangingPunct="1"/>
            <a:endParaRPr lang="en-GB" smtClean="0"/>
          </a:p>
          <a:p>
            <a:pPr eaLnBrk="1" hangingPunct="1"/>
            <a:r>
              <a:rPr lang="en-GB" smtClean="0"/>
              <a:t>will talk about in more detail later</a:t>
            </a:r>
            <a:endParaRPr lang="en-US" smtClean="0"/>
          </a:p>
        </p:txBody>
      </p:sp>
    </p:spTree>
    <p:extLst>
      <p:ext uri="{BB962C8B-B14F-4D97-AF65-F5344CB8AC3E}">
        <p14:creationId xmlns:p14="http://schemas.microsoft.com/office/powerpoint/2010/main" val="1084257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ED410CB-3B5E-4B77-9FC7-4B22C11CF6ED}" type="datetime1">
              <a:rPr kumimoji="0" lang="en-US" sz="1200" smtClean="0"/>
              <a:t>5/4/2015</a:t>
            </a:fld>
            <a:endParaRPr kumimoji="0" lang="en-US" sz="1200" smtClean="0"/>
          </a:p>
        </p:txBody>
      </p:sp>
      <p:sp>
        <p:nvSpPr>
          <p:cNvPr id="169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6F805F5-C7E1-440B-83A9-6F6416C2B8CC}" type="slidenum">
              <a:rPr kumimoji="0" lang="en-US" sz="1200" smtClean="0"/>
              <a:pPr/>
              <a:t>51</a:t>
            </a:fld>
            <a:endParaRPr kumimoji="0" lang="en-US" sz="1200" smtClean="0"/>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39089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4CF6146-F81B-4999-9E3D-A1DADB8F1DF2}" type="datetime1">
              <a:rPr kumimoji="0" lang="en-US" sz="1200" smtClean="0"/>
              <a:t>5/4/2015</a:t>
            </a:fld>
            <a:endParaRPr kumimoji="0" lang="en-US" sz="1200" smtClean="0"/>
          </a:p>
        </p:txBody>
      </p:sp>
      <p:sp>
        <p:nvSpPr>
          <p:cNvPr id="171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94C90A8-B431-416C-9ECA-48AA8F18CCDA}" type="slidenum">
              <a:rPr kumimoji="0" lang="en-US" sz="1200" smtClean="0"/>
              <a:pPr/>
              <a:t>52</a:t>
            </a:fld>
            <a:endParaRPr kumimoji="0" lang="en-US" sz="1200" smtClean="0"/>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90797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CBE6928-1F33-46C1-8341-CC8D187E377C}" type="datetime1">
              <a:rPr kumimoji="0" lang="en-US" sz="1200" smtClean="0"/>
              <a:t>5/4/2015</a:t>
            </a:fld>
            <a:endParaRPr kumimoji="0" lang="en-US" sz="1200" smtClean="0"/>
          </a:p>
        </p:txBody>
      </p:sp>
      <p:sp>
        <p:nvSpPr>
          <p:cNvPr id="172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40608A6-5577-4346-A79C-C65338C51BB7}" type="slidenum">
              <a:rPr kumimoji="0" lang="en-US" sz="1200" smtClean="0"/>
              <a:pPr/>
              <a:t>53</a:t>
            </a:fld>
            <a:endParaRPr kumimoji="0" lang="en-US" sz="1200" smtClean="0"/>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672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10911AB-A4FB-4334-8429-398DC159E531}" type="datetime1">
              <a:rPr kumimoji="0" lang="en-US" sz="1200" smtClean="0"/>
              <a:t>5/4/2015</a:t>
            </a:fld>
            <a:endParaRPr kumimoji="0" lang="en-US" sz="1200" smtClean="0"/>
          </a:p>
        </p:txBody>
      </p:sp>
      <p:sp>
        <p:nvSpPr>
          <p:cNvPr id="1269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65F9666-3350-4020-8617-EA92FA93BCFB}" type="slidenum">
              <a:rPr kumimoji="0" lang="en-US" sz="1200" smtClean="0"/>
              <a:pPr/>
              <a:t>5</a:t>
            </a:fld>
            <a:endParaRPr kumimoji="0" lang="en-US" sz="120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89809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E62B97E-30C9-42BF-9913-4AE3C996C29B}" type="datetime1">
              <a:rPr kumimoji="0" lang="en-US" sz="1200" smtClean="0"/>
              <a:t>5/4/2015</a:t>
            </a:fld>
            <a:endParaRPr kumimoji="0" lang="en-US" sz="1200" smtClean="0"/>
          </a:p>
        </p:txBody>
      </p:sp>
      <p:sp>
        <p:nvSpPr>
          <p:cNvPr id="173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7FCCA96-6B5B-4C30-A4EB-FA16AB0991B0}" type="slidenum">
              <a:rPr kumimoji="0" lang="en-US" sz="1200" smtClean="0"/>
              <a:pPr/>
              <a:t>54</a:t>
            </a:fld>
            <a:endParaRPr kumimoji="0" lang="en-US" sz="1200" smtClean="0"/>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Two arrangements for DNA replication</a:t>
            </a:r>
          </a:p>
          <a:p>
            <a:pPr eaLnBrk="1" hangingPunct="1"/>
            <a:endParaRPr lang="en-US" smtClean="0"/>
          </a:p>
        </p:txBody>
      </p:sp>
    </p:spTree>
    <p:extLst>
      <p:ext uri="{BB962C8B-B14F-4D97-AF65-F5344CB8AC3E}">
        <p14:creationId xmlns:p14="http://schemas.microsoft.com/office/powerpoint/2010/main" val="3569793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2BF5497-2DCA-4894-988F-73BB248C40CE}" type="datetime1">
              <a:rPr kumimoji="0" lang="en-US" sz="1200" smtClean="0"/>
              <a:t>5/4/2015</a:t>
            </a:fld>
            <a:endParaRPr kumimoji="0" lang="en-US" sz="1200" smtClean="0"/>
          </a:p>
        </p:txBody>
      </p:sp>
      <p:sp>
        <p:nvSpPr>
          <p:cNvPr id="174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4F7ECA4-6D23-4C6B-A80C-EF3B4668AFDD}" type="slidenum">
              <a:rPr kumimoji="0" lang="en-US" sz="1200" smtClean="0"/>
              <a:pPr/>
              <a:t>55</a:t>
            </a:fld>
            <a:endParaRPr kumimoji="0" lang="en-US" sz="1200" smtClean="0"/>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1973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342AAD5-3AEE-4B76-9670-D6CD55A70A61}" type="datetime1">
              <a:rPr kumimoji="0" lang="en-US" sz="1200" smtClean="0"/>
              <a:t>5/4/2015</a:t>
            </a:fld>
            <a:endParaRPr kumimoji="0" lang="en-US" sz="1200" smtClean="0"/>
          </a:p>
        </p:txBody>
      </p:sp>
      <p:sp>
        <p:nvSpPr>
          <p:cNvPr id="175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ED3EE74-F5C4-4DFB-B0C7-728B02B03426}" type="slidenum">
              <a:rPr kumimoji="0" lang="en-US" sz="1200" smtClean="0"/>
              <a:pPr/>
              <a:t>56</a:t>
            </a:fld>
            <a:endParaRPr kumimoji="0" lang="en-US" sz="1200" smtClean="0"/>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97010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D07C8F7-727B-43BE-B955-E93E2FBFDF03}" type="datetime1">
              <a:rPr kumimoji="0" lang="en-US" sz="1200" smtClean="0"/>
              <a:t>5/4/2015</a:t>
            </a:fld>
            <a:endParaRPr kumimoji="0" lang="en-US" sz="1200" smtClean="0"/>
          </a:p>
        </p:txBody>
      </p:sp>
      <p:sp>
        <p:nvSpPr>
          <p:cNvPr id="1761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5946963-1B04-40E8-80B0-46EE8E6C523E}" type="slidenum">
              <a:rPr kumimoji="0" lang="en-US" sz="1200" smtClean="0"/>
              <a:pPr/>
              <a:t>57</a:t>
            </a:fld>
            <a:endParaRPr kumimoji="0" lang="en-US" sz="1200" smtClean="0"/>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3764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4E6CA9C-9173-4512-8B3F-9253A61ED1ED}" type="datetime1">
              <a:rPr kumimoji="0" lang="en-US" sz="1200" smtClean="0"/>
              <a:t>5/4/2015</a:t>
            </a:fld>
            <a:endParaRPr kumimoji="0" lang="en-US" sz="1200" smtClean="0"/>
          </a:p>
        </p:txBody>
      </p:sp>
      <p:sp>
        <p:nvSpPr>
          <p:cNvPr id="1771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E094C5D-034E-4185-9DAF-1FDDE4F51F68}" type="slidenum">
              <a:rPr kumimoji="0" lang="en-US" sz="1200" smtClean="0"/>
              <a:pPr/>
              <a:t>58</a:t>
            </a:fld>
            <a:endParaRPr kumimoji="0" lang="en-US" sz="1200" smtClean="0"/>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7698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38EA3A8-04B8-4CA1-BD48-5085F129F12A}" type="datetime1">
              <a:rPr kumimoji="0" lang="en-US" sz="1200" smtClean="0"/>
              <a:t>5/4/2015</a:t>
            </a:fld>
            <a:endParaRPr kumimoji="0" lang="en-US" sz="1200" smtClean="0"/>
          </a:p>
        </p:txBody>
      </p:sp>
      <p:sp>
        <p:nvSpPr>
          <p:cNvPr id="178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9F7E66B-8F06-43A2-A11F-7084B93E93A8}" type="slidenum">
              <a:rPr kumimoji="0" lang="en-US" sz="1200" smtClean="0"/>
              <a:pPr/>
              <a:t>59</a:t>
            </a:fld>
            <a:endParaRPr kumimoji="0" lang="en-US" sz="1200" smtClean="0"/>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85512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635B81E-3FB4-40F7-BFC6-DE13EA4745CF}" type="datetime1">
              <a:rPr kumimoji="0" lang="en-US" sz="1200" smtClean="0"/>
              <a:t>5/4/2015</a:t>
            </a:fld>
            <a:endParaRPr kumimoji="0" lang="en-US" sz="1200" smtClean="0"/>
          </a:p>
        </p:txBody>
      </p:sp>
      <p:sp>
        <p:nvSpPr>
          <p:cNvPr id="179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CB736E1-1263-4FD1-8C0F-E5258B378A87}" type="slidenum">
              <a:rPr kumimoji="0" lang="en-US" sz="1200" smtClean="0"/>
              <a:pPr/>
              <a:t>60</a:t>
            </a:fld>
            <a:endParaRPr kumimoji="0" lang="en-US" sz="1200" smtClean="0"/>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89129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0BD4255-7AC1-4DCA-B620-6E429DB77A15}" type="datetime1">
              <a:rPr kumimoji="0" lang="en-US" sz="1200" smtClean="0"/>
              <a:t>5/4/2015</a:t>
            </a:fld>
            <a:endParaRPr kumimoji="0" lang="en-US" sz="1200" smtClean="0"/>
          </a:p>
        </p:txBody>
      </p:sp>
      <p:sp>
        <p:nvSpPr>
          <p:cNvPr id="180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65B74E7-058E-4C3C-9816-3154B5FE6FFB}" type="slidenum">
              <a:rPr kumimoji="0" lang="en-US" sz="1200" smtClean="0"/>
              <a:pPr/>
              <a:t>61</a:t>
            </a:fld>
            <a:endParaRPr kumimoji="0" lang="en-US" sz="1200" smtClean="0"/>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2197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6574638-AB10-4079-A29D-3670F96058E9}" type="datetime1">
              <a:rPr kumimoji="0" lang="en-US" sz="1200" smtClean="0"/>
              <a:t>5/4/2015</a:t>
            </a:fld>
            <a:endParaRPr kumimoji="0" lang="en-US" sz="1200" smtClean="0"/>
          </a:p>
        </p:txBody>
      </p:sp>
      <p:sp>
        <p:nvSpPr>
          <p:cNvPr id="181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A667F5F-A352-4306-BB01-191D7EC4477C}" type="slidenum">
              <a:rPr kumimoji="0" lang="en-US" sz="1200" smtClean="0"/>
              <a:pPr/>
              <a:t>62</a:t>
            </a:fld>
            <a:endParaRPr kumimoji="0" lang="en-US" sz="1200" smtClean="0"/>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3252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E71F30D-6C69-4733-B8C0-713A1883CB42}" type="datetime1">
              <a:rPr kumimoji="0" lang="en-US" sz="1200" smtClean="0"/>
              <a:t>5/4/2015</a:t>
            </a:fld>
            <a:endParaRPr kumimoji="0" lang="en-US" sz="1200" smtClean="0"/>
          </a:p>
        </p:txBody>
      </p:sp>
      <p:sp>
        <p:nvSpPr>
          <p:cNvPr id="182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8A41650-762B-4072-ACB9-3EE47291E822}" type="slidenum">
              <a:rPr kumimoji="0" lang="en-US" sz="1200" smtClean="0"/>
              <a:pPr/>
              <a:t>63</a:t>
            </a:fld>
            <a:endParaRPr kumimoji="0" lang="en-US" sz="1200" smtClean="0"/>
          </a:p>
        </p:txBody>
      </p:sp>
      <p:sp>
        <p:nvSpPr>
          <p:cNvPr id="182276" name="Rectangle 2"/>
          <p:cNvSpPr>
            <a:spLocks noGrp="1" noRot="1" noChangeAspect="1" noChangeArrowheads="1" noTextEdit="1"/>
          </p:cNvSpPr>
          <p:nvPr>
            <p:ph type="sldImg"/>
          </p:nvPr>
        </p:nvSpPr>
        <p:spPr>
          <a:ln/>
        </p:spPr>
      </p:sp>
      <p:sp>
        <p:nvSpPr>
          <p:cNvPr id="182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180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A96365D-3F1D-4D73-A898-423CDBB2AA9F}" type="datetime1">
              <a:rPr kumimoji="0" lang="en-US" sz="1200" smtClean="0"/>
              <a:t>5/4/2015</a:t>
            </a:fld>
            <a:endParaRPr kumimoji="0" lang="en-US" sz="1200" smtClean="0"/>
          </a:p>
        </p:txBody>
      </p:sp>
      <p:sp>
        <p:nvSpPr>
          <p:cNvPr id="1280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75FCC61-9C56-47D4-BE0A-32BA4FF2D78D}" type="slidenum">
              <a:rPr kumimoji="0" lang="en-US" sz="1200" smtClean="0"/>
              <a:pPr/>
              <a:t>7</a:t>
            </a:fld>
            <a:endParaRPr kumimoji="0" lang="en-US" sz="1200"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375069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D8DD84F-CEF3-4233-8968-7FD606543BFF}" type="datetime1">
              <a:rPr kumimoji="0" lang="en-US" sz="1200" smtClean="0"/>
              <a:t>5/4/2015</a:t>
            </a:fld>
            <a:endParaRPr kumimoji="0" lang="en-US" sz="1200" smtClean="0"/>
          </a:p>
        </p:txBody>
      </p:sp>
      <p:sp>
        <p:nvSpPr>
          <p:cNvPr id="183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3594841-D719-4060-B990-380B15127458}" type="slidenum">
              <a:rPr kumimoji="0" lang="en-US" sz="1200" smtClean="0"/>
              <a:pPr/>
              <a:t>64</a:t>
            </a:fld>
            <a:endParaRPr kumimoji="0" lang="en-US" sz="1200" smtClean="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95402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8DB8000-0CFD-456A-B635-F0471DEE7E4A}" type="datetime1">
              <a:rPr kumimoji="0" lang="en-US" sz="1200" smtClean="0"/>
              <a:t>5/4/2015</a:t>
            </a:fld>
            <a:endParaRPr kumimoji="0" lang="en-US" sz="1200" smtClean="0"/>
          </a:p>
        </p:txBody>
      </p:sp>
      <p:sp>
        <p:nvSpPr>
          <p:cNvPr id="1843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2EE249F-F00A-4DB3-BAF6-52961D9D6D8D}" type="slidenum">
              <a:rPr kumimoji="0" lang="en-US" sz="1200" smtClean="0"/>
              <a:pPr/>
              <a:t>65</a:t>
            </a:fld>
            <a:endParaRPr kumimoji="0" lang="en-US" sz="1200" smtClean="0"/>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334801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58BF575-E67E-4422-AAC7-60D9FD448ADF}" type="datetime1">
              <a:rPr kumimoji="0" lang="en-US" sz="1200" smtClean="0"/>
              <a:t>5/4/2015</a:t>
            </a:fld>
            <a:endParaRPr kumimoji="0" lang="en-US" sz="1200" smtClean="0"/>
          </a:p>
        </p:txBody>
      </p:sp>
      <p:sp>
        <p:nvSpPr>
          <p:cNvPr id="186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05A1D53-61AE-480D-8F7D-5CF473223719}" type="slidenum">
              <a:rPr kumimoji="0" lang="en-US" sz="1200" smtClean="0"/>
              <a:pPr/>
              <a:t>66</a:t>
            </a:fld>
            <a:endParaRPr kumimoji="0" lang="en-US" sz="1200" smtClean="0"/>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84757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02569E0-1BE2-42B7-A2E6-E156D11ACF69}" type="datetime1">
              <a:rPr kumimoji="0" lang="en-US" sz="1200" smtClean="0"/>
              <a:t>5/4/2015</a:t>
            </a:fld>
            <a:endParaRPr kumimoji="0" lang="en-US" sz="1200" smtClean="0"/>
          </a:p>
        </p:txBody>
      </p:sp>
      <p:sp>
        <p:nvSpPr>
          <p:cNvPr id="1873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7CA7EB2-D5AF-446A-BCF8-9A5E640094EE}" type="slidenum">
              <a:rPr kumimoji="0" lang="en-US" sz="1200" smtClean="0"/>
              <a:pPr/>
              <a:t>67</a:t>
            </a:fld>
            <a:endParaRPr kumimoji="0" lang="en-US" sz="1200" smtClean="0"/>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65730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51E3B63-87C2-4F91-A300-047763E83395}" type="datetime1">
              <a:rPr kumimoji="0" lang="en-US" sz="1200" smtClean="0"/>
              <a:t>5/4/2015</a:t>
            </a:fld>
            <a:endParaRPr kumimoji="0" lang="en-US" sz="1200" smtClean="0"/>
          </a:p>
        </p:txBody>
      </p:sp>
      <p:sp>
        <p:nvSpPr>
          <p:cNvPr id="188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9BB54EB-A288-4F19-A8B3-86BE9971311E}" type="slidenum">
              <a:rPr kumimoji="0" lang="en-US" sz="1200" smtClean="0"/>
              <a:pPr/>
              <a:t>68</a:t>
            </a:fld>
            <a:endParaRPr kumimoji="0" lang="en-US" sz="1200" smtClean="0"/>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26762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77552E5-F17D-4523-90D3-AF10422216B1}" type="datetime1">
              <a:rPr kumimoji="0" lang="en-US" sz="1200" smtClean="0"/>
              <a:t>5/4/2015</a:t>
            </a:fld>
            <a:endParaRPr kumimoji="0" lang="en-US" sz="1200" smtClean="0"/>
          </a:p>
        </p:txBody>
      </p:sp>
      <p:sp>
        <p:nvSpPr>
          <p:cNvPr id="189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E645D8F-51D8-4574-82FF-1130705E622A}" type="slidenum">
              <a:rPr kumimoji="0" lang="en-US" sz="1200" smtClean="0"/>
              <a:pPr/>
              <a:t>69</a:t>
            </a:fld>
            <a:endParaRPr kumimoji="0" lang="en-US" sz="1200" smtClean="0"/>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53159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EE951F5-95AD-4030-A148-875484081F8A}" type="datetime1">
              <a:rPr kumimoji="0" lang="en-US" sz="1200" smtClean="0"/>
              <a:t>5/4/2015</a:t>
            </a:fld>
            <a:endParaRPr kumimoji="0" lang="en-US" sz="1200" smtClean="0"/>
          </a:p>
        </p:txBody>
      </p:sp>
      <p:sp>
        <p:nvSpPr>
          <p:cNvPr id="190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DD3C052-965D-4596-9E5D-718C190E1A6B}" type="slidenum">
              <a:rPr kumimoji="0" lang="en-US" sz="1200" smtClean="0"/>
              <a:pPr/>
              <a:t>70</a:t>
            </a:fld>
            <a:endParaRPr kumimoji="0" lang="en-US" sz="1200" smtClean="0"/>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91981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900056C-A0BB-4A1D-9906-2EFF888F7678}" type="datetime1">
              <a:rPr kumimoji="0" lang="en-US" sz="1200" smtClean="0"/>
              <a:t>5/4/2015</a:t>
            </a:fld>
            <a:endParaRPr kumimoji="0" lang="en-US" sz="1200" smtClean="0"/>
          </a:p>
        </p:txBody>
      </p:sp>
      <p:sp>
        <p:nvSpPr>
          <p:cNvPr id="1925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0411646-7C12-41E2-813F-D4A4E8413AFF}" type="slidenum">
              <a:rPr kumimoji="0" lang="en-US" sz="1200" smtClean="0"/>
              <a:pPr/>
              <a:t>71</a:t>
            </a:fld>
            <a:endParaRPr kumimoji="0" lang="en-US" sz="1200" smtClean="0"/>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3381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ED014C0-4110-4F6D-AA09-C77867EFE2A6}" type="datetime1">
              <a:rPr kumimoji="0" lang="en-US" sz="1200" smtClean="0"/>
              <a:t>5/4/2015</a:t>
            </a:fld>
            <a:endParaRPr kumimoji="0" lang="en-US" sz="1200" smtClean="0"/>
          </a:p>
        </p:txBody>
      </p:sp>
      <p:sp>
        <p:nvSpPr>
          <p:cNvPr id="1935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B6D1173B-7E31-44FA-A6CF-D9C8CF3FCA74}" type="slidenum">
              <a:rPr kumimoji="0" lang="en-US" sz="1200" smtClean="0"/>
              <a:pPr/>
              <a:t>72</a:t>
            </a:fld>
            <a:endParaRPr kumimoji="0" lang="en-US" sz="1200" smtClean="0"/>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27221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1636DDA-3C1C-43BC-BC47-E03DB236592A}" type="datetime1">
              <a:rPr kumimoji="0" lang="en-US" sz="1200" smtClean="0"/>
              <a:t>5/4/2015</a:t>
            </a:fld>
            <a:endParaRPr kumimoji="0" lang="en-US" sz="1200" smtClean="0"/>
          </a:p>
        </p:txBody>
      </p:sp>
      <p:sp>
        <p:nvSpPr>
          <p:cNvPr id="1945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131D7FF-55C4-416A-92A2-B0EE650EC9C9}" type="slidenum">
              <a:rPr kumimoji="0" lang="en-US" sz="1200" smtClean="0"/>
              <a:pPr/>
              <a:t>73</a:t>
            </a:fld>
            <a:endParaRPr kumimoji="0" lang="en-US" sz="1200" smtClean="0"/>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18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E42EBCD-5FE0-4024-AA32-7A067D4FA22B}" type="datetime1">
              <a:rPr kumimoji="0" lang="en-US" sz="1200" smtClean="0"/>
              <a:t>5/4/2015</a:t>
            </a:fld>
            <a:endParaRPr kumimoji="0" lang="en-US" sz="1200" smtClean="0"/>
          </a:p>
        </p:txBody>
      </p:sp>
      <p:sp>
        <p:nvSpPr>
          <p:cNvPr id="1290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8B4BA57-4F4C-4AC2-903F-4E8E67178094}" type="slidenum">
              <a:rPr kumimoji="0" lang="en-US" sz="1200" smtClean="0"/>
              <a:pPr/>
              <a:t>8</a:t>
            </a:fld>
            <a:endParaRPr kumimoji="0" lang="en-US" sz="1200"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686206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FA0625C-ED4F-40E3-BEEC-B97345763D71}" type="datetime1">
              <a:rPr kumimoji="0" lang="en-US" sz="1200" smtClean="0"/>
              <a:t>5/4/2015</a:t>
            </a:fld>
            <a:endParaRPr kumimoji="0" lang="en-US" sz="1200" smtClean="0"/>
          </a:p>
        </p:txBody>
      </p:sp>
      <p:sp>
        <p:nvSpPr>
          <p:cNvPr id="1955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909E47D-9299-45C4-BAE2-81EF3C118F12}" type="slidenum">
              <a:rPr kumimoji="0" lang="en-US" sz="1200" smtClean="0"/>
              <a:pPr/>
              <a:t>74</a:t>
            </a:fld>
            <a:endParaRPr kumimoji="0" lang="en-US" sz="1200" smtClean="0"/>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39933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7FD1F11-A1F6-4EF8-B23F-73F233A98730}" type="datetime1">
              <a:rPr kumimoji="0" lang="en-US" sz="1200" smtClean="0"/>
              <a:t>5/4/2015</a:t>
            </a:fld>
            <a:endParaRPr kumimoji="0" lang="en-US" sz="1200" smtClean="0"/>
          </a:p>
        </p:txBody>
      </p:sp>
      <p:sp>
        <p:nvSpPr>
          <p:cNvPr id="1966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9D4AC75-DAF4-4E98-951A-F3D2866F95F8}" type="slidenum">
              <a:rPr kumimoji="0" lang="en-US" sz="1200" smtClean="0"/>
              <a:pPr/>
              <a:t>75</a:t>
            </a:fld>
            <a:endParaRPr kumimoji="0" lang="en-US" sz="1200" smtClean="0"/>
          </a:p>
        </p:txBody>
      </p:sp>
      <p:sp>
        <p:nvSpPr>
          <p:cNvPr id="196612" name="Rectangle 2"/>
          <p:cNvSpPr>
            <a:spLocks noGrp="1" noRot="1" noChangeAspect="1" noChangeArrowheads="1" noTextEdit="1"/>
          </p:cNvSpPr>
          <p:nvPr>
            <p:ph type="sldImg"/>
          </p:nvPr>
        </p:nvSpPr>
        <p:spPr>
          <a:ln/>
        </p:spPr>
      </p:sp>
      <p:sp>
        <p:nvSpPr>
          <p:cNvPr id="19661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17800 terms in three ontologies</a:t>
            </a:r>
          </a:p>
          <a:p>
            <a:pPr eaLnBrk="1" hangingPunct="1"/>
            <a:r>
              <a:rPr lang="en-US" smtClean="0"/>
              <a:t>94% of terms defined</a:t>
            </a:r>
          </a:p>
          <a:p>
            <a:pPr eaLnBrk="1" hangingPunct="1"/>
            <a:endParaRPr lang="en-US" smtClean="0"/>
          </a:p>
        </p:txBody>
      </p:sp>
    </p:spTree>
    <p:extLst>
      <p:ext uri="{BB962C8B-B14F-4D97-AF65-F5344CB8AC3E}">
        <p14:creationId xmlns:p14="http://schemas.microsoft.com/office/powerpoint/2010/main" val="12594419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74B8D25-0B4A-41B9-A118-15EDB8649829}" type="datetime1">
              <a:rPr kumimoji="0" lang="en-US" sz="1200" smtClean="0"/>
              <a:t>5/4/2015</a:t>
            </a:fld>
            <a:endParaRPr kumimoji="0" lang="en-US" sz="1200" smtClean="0"/>
          </a:p>
        </p:txBody>
      </p:sp>
      <p:sp>
        <p:nvSpPr>
          <p:cNvPr id="1976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B411CAF-27FC-4A24-A4D1-1A6194E25896}" type="slidenum">
              <a:rPr kumimoji="0" lang="en-US" sz="1200" smtClean="0"/>
              <a:pPr/>
              <a:t>76</a:t>
            </a:fld>
            <a:endParaRPr kumimoji="0" lang="en-US" sz="1200" smtClean="0"/>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068088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1173410-4712-4BFD-A23E-A63E9007C50F}" type="datetime1">
              <a:rPr kumimoji="0" lang="en-US" sz="1200" smtClean="0"/>
              <a:t>5/4/2015</a:t>
            </a:fld>
            <a:endParaRPr kumimoji="0" lang="en-US" sz="1200" smtClean="0"/>
          </a:p>
        </p:txBody>
      </p:sp>
      <p:sp>
        <p:nvSpPr>
          <p:cNvPr id="198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4F4751D-AF07-4264-B3A3-4AB07FFE85E1}" type="slidenum">
              <a:rPr kumimoji="0" lang="en-US" sz="1200" smtClean="0"/>
              <a:pPr/>
              <a:t>77</a:t>
            </a:fld>
            <a:endParaRPr kumimoji="0" lang="en-US" sz="1200" smtClean="0"/>
          </a:p>
        </p:txBody>
      </p:sp>
      <p:sp>
        <p:nvSpPr>
          <p:cNvPr id="198660" name="Rectangle 2"/>
          <p:cNvSpPr>
            <a:spLocks noGrp="1" noRot="1" noChangeAspect="1" noChangeArrowheads="1" noTextEdit="1"/>
          </p:cNvSpPr>
          <p:nvPr>
            <p:ph type="sldImg"/>
          </p:nvPr>
        </p:nvSpPr>
        <p:spPr>
          <a:ln/>
        </p:spPr>
      </p:sp>
      <p:sp>
        <p:nvSpPr>
          <p:cNvPr id="198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760532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34535AB-C123-4A01-BC16-E8749BBCC604}" type="datetime1">
              <a:rPr kumimoji="0" lang="en-US" sz="1200" smtClean="0"/>
              <a:t>5/4/2015</a:t>
            </a:fld>
            <a:endParaRPr kumimoji="0" lang="en-US" sz="1200" smtClean="0"/>
          </a:p>
        </p:txBody>
      </p:sp>
      <p:sp>
        <p:nvSpPr>
          <p:cNvPr id="199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F857DD2-1FFC-46A6-99D3-C8F990ECA020}" type="slidenum">
              <a:rPr kumimoji="0" lang="en-US" sz="1200" smtClean="0"/>
              <a:pPr/>
              <a:t>78</a:t>
            </a:fld>
            <a:endParaRPr kumimoji="0" lang="en-US" sz="1200" smtClean="0"/>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insert slides from sorin’s talk</a:t>
            </a:r>
            <a:endParaRPr lang="en-US" smtClean="0"/>
          </a:p>
        </p:txBody>
      </p:sp>
    </p:spTree>
    <p:extLst>
      <p:ext uri="{BB962C8B-B14F-4D97-AF65-F5344CB8AC3E}">
        <p14:creationId xmlns:p14="http://schemas.microsoft.com/office/powerpoint/2010/main" val="16884083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EAF116E-C0EF-4AC8-BEF9-EA1C48D27D2E}" type="datetime1">
              <a:rPr kumimoji="0" lang="en-US" sz="1200" smtClean="0"/>
              <a:t>5/4/2015</a:t>
            </a:fld>
            <a:endParaRPr kumimoji="0" lang="en-US" sz="1200" smtClean="0"/>
          </a:p>
        </p:txBody>
      </p:sp>
      <p:sp>
        <p:nvSpPr>
          <p:cNvPr id="200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85B2728-B404-4A78-B101-53B9E87EED82}" type="slidenum">
              <a:rPr kumimoji="0" lang="en-US" sz="1200" smtClean="0"/>
              <a:pPr/>
              <a:t>79</a:t>
            </a:fld>
            <a:endParaRPr kumimoji="0" lang="en-US" sz="1200" smtClean="0"/>
          </a:p>
        </p:txBody>
      </p:sp>
      <p:sp>
        <p:nvSpPr>
          <p:cNvPr id="200708" name="Rectangle 2"/>
          <p:cNvSpPr>
            <a:spLocks noGrp="1" noRot="1" noChangeAspect="1" noChangeArrowheads="1" noTextEdit="1"/>
          </p:cNvSpPr>
          <p:nvPr>
            <p:ph type="sldImg"/>
          </p:nvPr>
        </p:nvSpPr>
        <p:spPr>
          <a:ln/>
        </p:spPr>
      </p:sp>
      <p:sp>
        <p:nvSpPr>
          <p:cNvPr id="200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785631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0F8A1C8-C648-464C-9158-E7E641977C63}" type="datetime1">
              <a:rPr kumimoji="0" lang="en-US" sz="1200" smtClean="0"/>
              <a:t>5/4/2015</a:t>
            </a:fld>
            <a:endParaRPr kumimoji="0" lang="en-US" sz="1200" smtClean="0"/>
          </a:p>
        </p:txBody>
      </p:sp>
      <p:sp>
        <p:nvSpPr>
          <p:cNvPr id="2017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FD42410-DE91-4E31-8BA5-E2C3D50B64CB}" type="slidenum">
              <a:rPr kumimoji="0" lang="en-US" sz="1200" smtClean="0"/>
              <a:pPr/>
              <a:t>80</a:t>
            </a:fld>
            <a:endParaRPr kumimoji="0" lang="en-US" sz="1200" smtClean="0"/>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this is a typical process that you’d use to collect data from your microarray</a:t>
            </a:r>
          </a:p>
          <a:p>
            <a:pPr eaLnBrk="1" hangingPunct="1"/>
            <a:endParaRPr lang="en-US" smtClean="0"/>
          </a:p>
          <a:p>
            <a:pPr eaLnBrk="1" hangingPunct="1"/>
            <a:r>
              <a:rPr lang="en-US" smtClean="0"/>
              <a:t>Just like that - makes it look very easy!</a:t>
            </a:r>
          </a:p>
          <a:p>
            <a:pPr eaLnBrk="1" hangingPunct="1"/>
            <a:endParaRPr lang="en-US" smtClean="0"/>
          </a:p>
          <a:p>
            <a:pPr eaLnBrk="1" hangingPunct="1"/>
            <a:r>
              <a:rPr lang="en-US" smtClean="0"/>
              <a:t>So for a certain set of conditions, you have a set of differentially regualted genes and what you really want to know about is the underlying biological processes involved.</a:t>
            </a:r>
          </a:p>
        </p:txBody>
      </p:sp>
    </p:spTree>
    <p:extLst>
      <p:ext uri="{BB962C8B-B14F-4D97-AF65-F5344CB8AC3E}">
        <p14:creationId xmlns:p14="http://schemas.microsoft.com/office/powerpoint/2010/main" val="15658295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0330AD4-E973-485B-8229-A839F5525B06}" type="datetime1">
              <a:rPr kumimoji="0" lang="en-US" sz="1200" smtClean="0"/>
              <a:t>5/4/2015</a:t>
            </a:fld>
            <a:endParaRPr kumimoji="0" lang="en-US" sz="1200" smtClean="0"/>
          </a:p>
        </p:txBody>
      </p:sp>
      <p:sp>
        <p:nvSpPr>
          <p:cNvPr id="2027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238B36E-BDB5-403D-B552-6E211C05CA93}" type="slidenum">
              <a:rPr kumimoji="0" lang="en-US" sz="1200" smtClean="0"/>
              <a:pPr/>
              <a:t>81</a:t>
            </a:fld>
            <a:endParaRPr kumimoji="0" lang="en-US" sz="1200" smtClean="0"/>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Typically, this is the way the analysis would have been done.</a:t>
            </a:r>
          </a:p>
          <a:p>
            <a:pPr eaLnBrk="1" hangingPunct="1"/>
            <a:endParaRPr lang="en-US" smtClean="0"/>
          </a:p>
          <a:p>
            <a:pPr eaLnBrk="1" hangingPunct="1"/>
            <a:r>
              <a:rPr lang="en-US" smtClean="0"/>
              <a:t>Taking your differentially regualted genes, you’d analyse them one by one - researching the what is known about that gene, and what processes it is involved in.</a:t>
            </a:r>
          </a:p>
        </p:txBody>
      </p:sp>
    </p:spTree>
    <p:extLst>
      <p:ext uri="{BB962C8B-B14F-4D97-AF65-F5344CB8AC3E}">
        <p14:creationId xmlns:p14="http://schemas.microsoft.com/office/powerpoint/2010/main" val="24597051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396957E-712F-48EB-9B5D-AE9EC3A91172}" type="datetime1">
              <a:rPr kumimoji="0" lang="en-US" sz="1200" smtClean="0"/>
              <a:t>5/4/2015</a:t>
            </a:fld>
            <a:endParaRPr kumimoji="0" lang="en-US" sz="1200" smtClean="0"/>
          </a:p>
        </p:txBody>
      </p:sp>
      <p:sp>
        <p:nvSpPr>
          <p:cNvPr id="2037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3BE696F-03F1-46C0-8BC3-45E13F037515}" type="slidenum">
              <a:rPr kumimoji="0" lang="en-US" sz="1200" smtClean="0"/>
              <a:pPr/>
              <a:t>82</a:t>
            </a:fld>
            <a:endParaRPr kumimoji="0" lang="en-US" sz="1200" smtClean="0"/>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this gene by gene approach has the major disadvantage that you have to delve into the literature yourself, which is obviously very time consuming. </a:t>
            </a:r>
          </a:p>
        </p:txBody>
      </p:sp>
    </p:spTree>
    <p:extLst>
      <p:ext uri="{BB962C8B-B14F-4D97-AF65-F5344CB8AC3E}">
        <p14:creationId xmlns:p14="http://schemas.microsoft.com/office/powerpoint/2010/main" val="30537441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0EA64B2-5C4C-4913-8C28-F21231AC0575}" type="datetime1">
              <a:rPr kumimoji="0" lang="en-US" sz="1200" smtClean="0"/>
              <a:t>5/4/2015</a:t>
            </a:fld>
            <a:endParaRPr kumimoji="0" lang="en-US" sz="1200" smtClean="0"/>
          </a:p>
        </p:txBody>
      </p:sp>
      <p:sp>
        <p:nvSpPr>
          <p:cNvPr id="2048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ED59F15-BC58-47F6-B4D5-9FF4CA9EA528}" type="slidenum">
              <a:rPr kumimoji="0" lang="en-US" sz="1200" smtClean="0"/>
              <a:pPr/>
              <a:t>83</a:t>
            </a:fld>
            <a:endParaRPr kumimoji="0" lang="en-US" sz="1200" smtClean="0"/>
          </a:p>
        </p:txBody>
      </p:sp>
      <p:sp>
        <p:nvSpPr>
          <p:cNvPr id="204804" name="Rectangle 2"/>
          <p:cNvSpPr>
            <a:spLocks noGrp="1" noRot="1" noChangeAspect="1" noChangeArrowheads="1" noTextEdit="1"/>
          </p:cNvSpPr>
          <p:nvPr>
            <p:ph type="sldImg"/>
          </p:nvPr>
        </p:nvSpPr>
        <p:spPr>
          <a:ln/>
        </p:spPr>
      </p:sp>
      <p:sp>
        <p:nvSpPr>
          <p:cNvPr id="20480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But by using GO annotations, this work has already been done for you - someone has already sat down and associated a particular gene with a particular process…</a:t>
            </a:r>
          </a:p>
        </p:txBody>
      </p:sp>
    </p:spTree>
    <p:extLst>
      <p:ext uri="{BB962C8B-B14F-4D97-AF65-F5344CB8AC3E}">
        <p14:creationId xmlns:p14="http://schemas.microsoft.com/office/powerpoint/2010/main" val="398172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A806229-B989-4626-BC4F-E1AFD9591916}" type="datetime1">
              <a:rPr kumimoji="0" lang="en-US" sz="1200" smtClean="0"/>
              <a:t>5/4/2015</a:t>
            </a:fld>
            <a:endParaRPr kumimoji="0" lang="en-US" sz="1200" smtClean="0"/>
          </a:p>
        </p:txBody>
      </p:sp>
      <p:sp>
        <p:nvSpPr>
          <p:cNvPr id="1300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23A8F1C-76CC-4114-A70C-BE202D3F5EEC}" type="slidenum">
              <a:rPr kumimoji="0" lang="en-US" sz="1200" smtClean="0"/>
              <a:pPr/>
              <a:t>9</a:t>
            </a:fld>
            <a:endParaRPr kumimoji="0" lang="en-US" sz="1200" smtClean="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337429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98FCE90-2804-468D-9518-E31B2170072F}" type="datetime1">
              <a:rPr kumimoji="0" lang="en-US" sz="1200" smtClean="0"/>
              <a:t>5/4/2015</a:t>
            </a:fld>
            <a:endParaRPr kumimoji="0" lang="en-US" sz="1200" smtClean="0"/>
          </a:p>
        </p:txBody>
      </p:sp>
      <p:sp>
        <p:nvSpPr>
          <p:cNvPr id="2058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68FDC1C-2963-4CB4-933D-35F4B101290B}" type="slidenum">
              <a:rPr kumimoji="0" lang="en-US" sz="1200" smtClean="0"/>
              <a:pPr/>
              <a:t>84</a:t>
            </a:fld>
            <a:endParaRPr kumimoji="0" lang="en-US" sz="1200" smtClean="0"/>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you have the ability to group your differentially regulated genes by process…</a:t>
            </a:r>
          </a:p>
        </p:txBody>
      </p:sp>
    </p:spTree>
    <p:extLst>
      <p:ext uri="{BB962C8B-B14F-4D97-AF65-F5344CB8AC3E}">
        <p14:creationId xmlns:p14="http://schemas.microsoft.com/office/powerpoint/2010/main" val="2411373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C5E9130-F833-4CD0-95C5-4065B490D897}" type="datetime1">
              <a:rPr kumimoji="0" lang="en-US" sz="1200" smtClean="0"/>
              <a:t>5/4/2015</a:t>
            </a:fld>
            <a:endParaRPr kumimoji="0" lang="en-US" sz="1200" smtClean="0"/>
          </a:p>
        </p:txBody>
      </p:sp>
      <p:sp>
        <p:nvSpPr>
          <p:cNvPr id="2068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9F129E1-78A2-4979-ABA9-2AFFC561AA77}" type="slidenum">
              <a:rPr kumimoji="0" lang="en-US" sz="1200" smtClean="0"/>
              <a:pPr/>
              <a:t>85</a:t>
            </a:fld>
            <a:endParaRPr kumimoji="0" lang="en-US" sz="1200" smtClean="0"/>
          </a:p>
        </p:txBody>
      </p:sp>
      <p:sp>
        <p:nvSpPr>
          <p:cNvPr id="206852" name="Rectangle 2"/>
          <p:cNvSpPr>
            <a:spLocks noGrp="1" noRot="1" noChangeAspect="1" noChangeArrowheads="1" noTextEdit="1"/>
          </p:cNvSpPr>
          <p:nvPr>
            <p:ph type="sldImg"/>
          </p:nvPr>
        </p:nvSpPr>
        <p:spPr>
          <a:ln/>
        </p:spPr>
      </p:sp>
      <p:sp>
        <p:nvSpPr>
          <p:cNvPr id="20685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GO and it’s annotations are useful in microarrays mainly for comparing gene expression patterns to gene function, allowing more meaningful interpretation of microarray data.</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3816588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0D51D18-9F72-4B06-9EBF-2DC5E207FB12}" type="datetime1">
              <a:rPr kumimoji="0" lang="en-US" sz="1200" smtClean="0"/>
              <a:t>5/4/2015</a:t>
            </a:fld>
            <a:endParaRPr kumimoji="0" lang="en-US" sz="1200" smtClean="0"/>
          </a:p>
        </p:txBody>
      </p:sp>
      <p:sp>
        <p:nvSpPr>
          <p:cNvPr id="2078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A9D826F-37DD-4D40-8F38-525D2BE90230}" type="slidenum">
              <a:rPr kumimoji="0" lang="en-US" sz="1200" smtClean="0"/>
              <a:pPr/>
              <a:t>86</a:t>
            </a:fld>
            <a:endParaRPr kumimoji="0" lang="en-US" sz="1200" smtClean="0"/>
          </a:p>
        </p:txBody>
      </p:sp>
      <p:sp>
        <p:nvSpPr>
          <p:cNvPr id="207876" name="Rectangle 2"/>
          <p:cNvSpPr>
            <a:spLocks noGrp="1" noRot="1" noChangeAspect="1" noChangeArrowheads="1" noTextEdit="1"/>
          </p:cNvSpPr>
          <p:nvPr>
            <p:ph type="sldImg"/>
          </p:nvPr>
        </p:nvSpPr>
        <p:spPr>
          <a:ln/>
        </p:spPr>
      </p:sp>
      <p:sp>
        <p:nvSpPr>
          <p:cNvPr id="20787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better ones include an statistical measure of how likely your differentially regulated genes fall into that category by chance</a:t>
            </a:r>
          </a:p>
          <a:p>
            <a:pPr eaLnBrk="1" hangingPunct="1"/>
            <a:endParaRPr lang="en-US" smtClean="0"/>
          </a:p>
          <a:p>
            <a:pPr eaLnBrk="1" hangingPunct="1"/>
            <a:r>
              <a:rPr lang="en-US" smtClean="0"/>
              <a:t>So why is that necessary</a:t>
            </a:r>
          </a:p>
          <a:p>
            <a:pPr eaLnBrk="1" hangingPunct="1"/>
            <a:endParaRPr lang="en-US" smtClean="0"/>
          </a:p>
          <a:p>
            <a:pPr eaLnBrk="1" hangingPunct="1"/>
            <a:r>
              <a:rPr lang="en-US" smtClean="0"/>
              <a:t>So imagine you do a microarray with a 1000 genes, and you find that 100 are differentially regualted</a:t>
            </a:r>
          </a:p>
          <a:p>
            <a:pPr eaLnBrk="1" hangingPunct="1"/>
            <a:endParaRPr lang="en-US" smtClean="0"/>
          </a:p>
          <a:p>
            <a:pPr eaLnBrk="1" hangingPunct="1"/>
            <a:r>
              <a:rPr lang="en-US" smtClean="0"/>
              <a:t>And these are the GO processes that those differentially regualted genes fall into - it looks like mitosis is overrepresented….</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40111797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A777485-6B09-47F7-BDBA-327743CA9C5A}" type="datetime1">
              <a:rPr kumimoji="0" lang="en-US" sz="1200" smtClean="0"/>
              <a:t>5/4/2015</a:t>
            </a:fld>
            <a:endParaRPr kumimoji="0" lang="en-US" sz="1200" smtClean="0"/>
          </a:p>
        </p:txBody>
      </p:sp>
      <p:sp>
        <p:nvSpPr>
          <p:cNvPr id="2088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45FB65E-29E9-4B4F-9F28-FB7793D6EEF2}" type="slidenum">
              <a:rPr kumimoji="0" lang="en-US" sz="1200" smtClean="0"/>
              <a:pPr/>
              <a:t>87</a:t>
            </a:fld>
            <a:endParaRPr kumimoji="0" lang="en-US" sz="1200" smtClean="0"/>
          </a:p>
        </p:txBody>
      </p:sp>
      <p:sp>
        <p:nvSpPr>
          <p:cNvPr id="208900" name="Rectangle 2"/>
          <p:cNvSpPr>
            <a:spLocks noGrp="1" noRot="1" noChangeAspect="1" noChangeArrowheads="1" noTextEdit="1"/>
          </p:cNvSpPr>
          <p:nvPr>
            <p:ph type="sldImg"/>
          </p:nvPr>
        </p:nvSpPr>
        <p:spPr>
          <a:ln/>
        </p:spPr>
      </p:sp>
      <p:sp>
        <p:nvSpPr>
          <p:cNvPr id="20890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can see that 80% of them were involved in mitosis, so the number upregulated is what you’d expect by chance.</a:t>
            </a:r>
          </a:p>
          <a:p>
            <a:pPr eaLnBrk="1" hangingPunct="1"/>
            <a:endParaRPr lang="en-US" smtClean="0"/>
          </a:p>
          <a:p>
            <a:pPr eaLnBrk="1" hangingPunct="1"/>
            <a:r>
              <a:rPr lang="en-US" smtClean="0"/>
              <a:t>The category positive regulation of cell proliferation actually contains more differentially regualted genes than you would expect by chance</a:t>
            </a:r>
          </a:p>
          <a:p>
            <a:pPr eaLnBrk="1" hangingPunct="1"/>
            <a:endParaRPr lang="en-US" smtClean="0"/>
          </a:p>
          <a:p>
            <a:pPr eaLnBrk="1" hangingPunct="1"/>
            <a:r>
              <a:rPr lang="en-US" smtClean="0"/>
              <a:t>Need a statistical test e.g. Chi-squared to see if this overrepresentation or enrichment of a certain class is statistically significant.</a:t>
            </a:r>
          </a:p>
        </p:txBody>
      </p:sp>
    </p:spTree>
    <p:extLst>
      <p:ext uri="{BB962C8B-B14F-4D97-AF65-F5344CB8AC3E}">
        <p14:creationId xmlns:p14="http://schemas.microsoft.com/office/powerpoint/2010/main" val="1337439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76C7283-B6ED-4E5B-A9F4-DF1447B769C8}" type="datetime1">
              <a:rPr kumimoji="0" lang="en-US" sz="1200" smtClean="0"/>
              <a:t>5/4/2015</a:t>
            </a:fld>
            <a:endParaRPr kumimoji="0" lang="en-US" sz="1200" smtClean="0"/>
          </a:p>
        </p:txBody>
      </p:sp>
      <p:sp>
        <p:nvSpPr>
          <p:cNvPr id="2099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BD16490-CED5-441A-9BEE-A9CD98DD2AAD}" type="slidenum">
              <a:rPr kumimoji="0" lang="en-US" sz="1200" smtClean="0"/>
              <a:pPr/>
              <a:t>88</a:t>
            </a:fld>
            <a:endParaRPr kumimoji="0" lang="en-US" sz="1200" smtClean="0"/>
          </a:p>
        </p:txBody>
      </p:sp>
      <p:sp>
        <p:nvSpPr>
          <p:cNvPr id="209924" name="Rectangle 2"/>
          <p:cNvSpPr>
            <a:spLocks noGrp="1" noRot="1" noChangeAspect="1" noChangeArrowheads="1" noTextEdit="1"/>
          </p:cNvSpPr>
          <p:nvPr>
            <p:ph type="sldImg"/>
          </p:nvPr>
        </p:nvSpPr>
        <p:spPr>
          <a:ln/>
        </p:spPr>
      </p:sp>
      <p:sp>
        <p:nvSpPr>
          <p:cNvPr id="20992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Suparna mentioned the GO project consists of two integral components- the ontologies and the annotations. The GO project provides controlled vocabularies in 3 aspects to describe gene products and the various annotating groups provide annotations (ie) use these terms to describe gene products. How can one view all this information in a meaningful way? Using AmiGO!</a:t>
            </a:r>
          </a:p>
          <a:p>
            <a:pPr eaLnBrk="1" hangingPunct="1"/>
            <a:r>
              <a:rPr lang="en-US" smtClean="0"/>
              <a:t>The GO project provides a cool web application called AmiGO to view</a:t>
            </a:r>
          </a:p>
        </p:txBody>
      </p:sp>
    </p:spTree>
    <p:extLst>
      <p:ext uri="{BB962C8B-B14F-4D97-AF65-F5344CB8AC3E}">
        <p14:creationId xmlns:p14="http://schemas.microsoft.com/office/powerpoint/2010/main" val="26892411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771B731-777D-4E28-B3AF-BA901E9E5983}" type="datetime1">
              <a:rPr kumimoji="0" lang="en-US" sz="1200" smtClean="0"/>
              <a:t>5/4/2015</a:t>
            </a:fld>
            <a:endParaRPr kumimoji="0" lang="en-US" sz="1200" smtClean="0"/>
          </a:p>
        </p:txBody>
      </p:sp>
      <p:sp>
        <p:nvSpPr>
          <p:cNvPr id="2109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020D35DC-7D19-4E8C-A132-ED22FC0F85F9}" type="slidenum">
              <a:rPr kumimoji="0" lang="en-US" sz="1200" smtClean="0"/>
              <a:pPr/>
              <a:t>89</a:t>
            </a:fld>
            <a:endParaRPr kumimoji="0" lang="en-US" sz="1200" smtClean="0"/>
          </a:p>
        </p:txBody>
      </p:sp>
      <p:sp>
        <p:nvSpPr>
          <p:cNvPr id="210948" name="Rectangle 2"/>
          <p:cNvSpPr>
            <a:spLocks noGrp="1" noRot="1" noChangeAspect="1" noChangeArrowheads="1" noTextEdit="1"/>
          </p:cNvSpPr>
          <p:nvPr>
            <p:ph type="sldImg"/>
          </p:nvPr>
        </p:nvSpPr>
        <p:spPr>
          <a:ln/>
        </p:spPr>
      </p:sp>
      <p:sp>
        <p:nvSpPr>
          <p:cNvPr id="21094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741788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00419A8-30EE-4A95-96C6-B11620069715}" type="datetime1">
              <a:rPr kumimoji="0" lang="en-US" sz="1200" smtClean="0"/>
              <a:t>5/4/2015</a:t>
            </a:fld>
            <a:endParaRPr kumimoji="0" lang="en-US" sz="1200" smtClean="0"/>
          </a:p>
        </p:txBody>
      </p:sp>
      <p:sp>
        <p:nvSpPr>
          <p:cNvPr id="2119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116DA802-B3D3-408A-A37F-D167691FB4EE}" type="slidenum">
              <a:rPr kumimoji="0" lang="en-US" sz="1200" smtClean="0"/>
              <a:pPr/>
              <a:t>90</a:t>
            </a:fld>
            <a:endParaRPr kumimoji="0" lang="en-US" sz="1200" smtClean="0"/>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523388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68C7F10-CB65-4663-B650-1DA5AFC120CB}" type="datetime1">
              <a:rPr kumimoji="0" lang="en-US" sz="1200" smtClean="0"/>
              <a:t>5/4/2015</a:t>
            </a:fld>
            <a:endParaRPr kumimoji="0" lang="en-US" sz="1200" smtClean="0"/>
          </a:p>
        </p:txBody>
      </p:sp>
      <p:sp>
        <p:nvSpPr>
          <p:cNvPr id="2129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2BADB62-B45C-407D-A3AA-0F9548798EC7}" type="slidenum">
              <a:rPr kumimoji="0" lang="en-US" sz="1200" smtClean="0"/>
              <a:pPr/>
              <a:t>91</a:t>
            </a:fld>
            <a:endParaRPr kumimoji="0" lang="en-US" sz="1200" smtClean="0"/>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76434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26F220F-1E55-460A-8AAE-742DFC77DF2E}" type="datetime1">
              <a:rPr kumimoji="0" lang="en-US" sz="1200" smtClean="0"/>
              <a:t>5/4/2015</a:t>
            </a:fld>
            <a:endParaRPr kumimoji="0" lang="en-US" sz="1200" smtClean="0"/>
          </a:p>
        </p:txBody>
      </p:sp>
      <p:sp>
        <p:nvSpPr>
          <p:cNvPr id="2140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9577E72-34AC-4497-95B0-4059199933AF}" type="slidenum">
              <a:rPr kumimoji="0" lang="en-US" sz="1200" smtClean="0"/>
              <a:pPr/>
              <a:t>92</a:t>
            </a:fld>
            <a:endParaRPr kumimoji="0" lang="en-US" sz="1200" smtClean="0"/>
          </a:p>
        </p:txBody>
      </p:sp>
      <p:sp>
        <p:nvSpPr>
          <p:cNvPr id="214020" name="Rectangle 2"/>
          <p:cNvSpPr>
            <a:spLocks noGrp="1" noRot="1" noChangeAspect="1" noChangeArrowheads="1" noTextEdit="1"/>
          </p:cNvSpPr>
          <p:nvPr>
            <p:ph type="sldImg"/>
          </p:nvPr>
        </p:nvSpPr>
        <p:spPr>
          <a:ln/>
        </p:spPr>
      </p:sp>
      <p:sp>
        <p:nvSpPr>
          <p:cNvPr id="21402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701857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DAC483DE-A179-40E2-8DAE-7683397013E2}" type="datetime1">
              <a:rPr kumimoji="0" lang="en-US" sz="1200" smtClean="0"/>
              <a:t>5/4/2015</a:t>
            </a:fld>
            <a:endParaRPr kumimoji="0" lang="en-US" sz="1200" smtClean="0"/>
          </a:p>
        </p:txBody>
      </p:sp>
      <p:sp>
        <p:nvSpPr>
          <p:cNvPr id="2150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0255EC9-CD9C-477E-989A-58E67FF8CB6A}" type="slidenum">
              <a:rPr kumimoji="0" lang="en-US" sz="1200" smtClean="0"/>
              <a:pPr/>
              <a:t>93</a:t>
            </a:fld>
            <a:endParaRPr kumimoji="0" lang="en-US" sz="1200" smtClean="0"/>
          </a:p>
        </p:txBody>
      </p:sp>
      <p:sp>
        <p:nvSpPr>
          <p:cNvPr id="215044" name="Rectangle 2"/>
          <p:cNvSpPr>
            <a:spLocks noGrp="1" noRot="1" noChangeAspect="1" noChangeArrowheads="1" noTextEdit="1"/>
          </p:cNvSpPr>
          <p:nvPr>
            <p:ph type="sldImg"/>
          </p:nvPr>
        </p:nvSpPr>
        <p:spPr>
          <a:ln/>
        </p:spPr>
      </p:sp>
      <p:sp>
        <p:nvSpPr>
          <p:cNvPr id="21504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2649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052125F-BF04-4609-9AE7-8F4E3D9DBD5E}" type="datetime1">
              <a:rPr kumimoji="0" lang="en-US" sz="1200" smtClean="0"/>
              <a:t>5/4/2015</a:t>
            </a:fld>
            <a:endParaRPr kumimoji="0" lang="en-US" sz="1200" smtClean="0"/>
          </a:p>
        </p:txBody>
      </p:sp>
      <p:sp>
        <p:nvSpPr>
          <p:cNvPr id="1310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157640D-654A-466B-A0AB-835D1186B707}" type="slidenum">
              <a:rPr kumimoji="0" lang="en-US" sz="1200" smtClean="0"/>
              <a:pPr/>
              <a:t>10</a:t>
            </a:fld>
            <a:endParaRPr kumimoji="0" lang="en-US" sz="1200" smtClean="0"/>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870688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41E766EB-8CB9-4C0C-94B2-1C1BCF70C113}" type="datetime1">
              <a:rPr kumimoji="0" lang="en-US" sz="1200" smtClean="0"/>
              <a:t>5/4/2015</a:t>
            </a:fld>
            <a:endParaRPr kumimoji="0" lang="en-US" sz="1200" smtClean="0"/>
          </a:p>
        </p:txBody>
      </p:sp>
      <p:sp>
        <p:nvSpPr>
          <p:cNvPr id="2160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E78D3BE-096C-4A7B-B399-CFCD2CEC0E89}" type="slidenum">
              <a:rPr kumimoji="0" lang="en-US" sz="1200" smtClean="0"/>
              <a:pPr/>
              <a:t>94</a:t>
            </a:fld>
            <a:endParaRPr kumimoji="0" lang="en-US" sz="1200" smtClean="0"/>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046541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96DC019-3BCA-41FB-9433-ECCE2144FB0E}" type="datetime1">
              <a:rPr kumimoji="0" lang="en-US" sz="1200" smtClean="0"/>
              <a:t>5/4/2015</a:t>
            </a:fld>
            <a:endParaRPr kumimoji="0" lang="en-US" sz="1200" smtClean="0"/>
          </a:p>
        </p:txBody>
      </p:sp>
      <p:sp>
        <p:nvSpPr>
          <p:cNvPr id="2170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B57E7E9-7235-4D26-B829-488841E3393C}" type="slidenum">
              <a:rPr kumimoji="0" lang="en-US" sz="1200" smtClean="0"/>
              <a:pPr/>
              <a:t>95</a:t>
            </a:fld>
            <a:endParaRPr kumimoji="0" lang="en-US" sz="1200" smtClean="0"/>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998350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69A4DFA-BBB3-4B1C-B6E7-6F7DD1FA82B7}" type="datetime1">
              <a:rPr kumimoji="0" lang="en-US" sz="1200" smtClean="0"/>
              <a:t>5/4/2015</a:t>
            </a:fld>
            <a:endParaRPr kumimoji="0" lang="en-US" sz="1200" smtClean="0"/>
          </a:p>
        </p:txBody>
      </p:sp>
      <p:sp>
        <p:nvSpPr>
          <p:cNvPr id="2181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2D6A64E-5103-4242-8A26-3322A5998A62}" type="slidenum">
              <a:rPr kumimoji="0" lang="en-US" sz="1200" smtClean="0"/>
              <a:pPr/>
              <a:t>96</a:t>
            </a:fld>
            <a:endParaRPr kumimoji="0" lang="en-US" sz="1200" smtClean="0"/>
          </a:p>
        </p:txBody>
      </p:sp>
      <p:sp>
        <p:nvSpPr>
          <p:cNvPr id="218116" name="Rectangle 2"/>
          <p:cNvSpPr>
            <a:spLocks noGrp="1" noRot="1" noChangeAspect="1" noChangeArrowheads="1" noTextEdit="1"/>
          </p:cNvSpPr>
          <p:nvPr>
            <p:ph type="sldImg"/>
          </p:nvPr>
        </p:nvSpPr>
        <p:spPr>
          <a:ln/>
        </p:spPr>
      </p:sp>
      <p:sp>
        <p:nvSpPr>
          <p:cNvPr id="21811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736567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7F672BED-C5DB-4670-AA28-C8C8C7C6E85D}" type="datetime1">
              <a:rPr kumimoji="0" lang="en-US" sz="1200" smtClean="0"/>
              <a:t>5/4/2015</a:t>
            </a:fld>
            <a:endParaRPr kumimoji="0" lang="en-US" sz="1200" smtClean="0"/>
          </a:p>
        </p:txBody>
      </p:sp>
      <p:sp>
        <p:nvSpPr>
          <p:cNvPr id="2191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5327168A-47E5-4FFB-8D42-16FAB988C9F4}" type="slidenum">
              <a:rPr kumimoji="0" lang="en-US" sz="1200" smtClean="0"/>
              <a:pPr/>
              <a:t>97</a:t>
            </a:fld>
            <a:endParaRPr kumimoji="0" lang="en-US" sz="1200" smtClean="0"/>
          </a:p>
        </p:txBody>
      </p:sp>
      <p:sp>
        <p:nvSpPr>
          <p:cNvPr id="219140" name="Rectangle 2"/>
          <p:cNvSpPr>
            <a:spLocks noGrp="1" noRot="1" noChangeAspect="1" noChangeArrowheads="1" noTextEdit="1"/>
          </p:cNvSpPr>
          <p:nvPr>
            <p:ph type="sldImg"/>
          </p:nvPr>
        </p:nvSpPr>
        <p:spPr>
          <a:ln/>
        </p:spPr>
      </p:sp>
      <p:sp>
        <p:nvSpPr>
          <p:cNvPr id="21914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2919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32AD501-DF2B-4C76-A637-C22D71835401}" type="datetime1">
              <a:rPr kumimoji="0" lang="en-US" sz="1200" smtClean="0"/>
              <a:t>5/4/2015</a:t>
            </a:fld>
            <a:endParaRPr kumimoji="0" lang="en-US" sz="1200" smtClean="0"/>
          </a:p>
        </p:txBody>
      </p:sp>
      <p:sp>
        <p:nvSpPr>
          <p:cNvPr id="2201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920D822-8252-4C17-9255-977AB9CC0BF6}" type="slidenum">
              <a:rPr kumimoji="0" lang="en-US" sz="1200" smtClean="0"/>
              <a:pPr/>
              <a:t>98</a:t>
            </a:fld>
            <a:endParaRPr kumimoji="0" lang="en-US" sz="1200" smtClean="0"/>
          </a:p>
        </p:txBody>
      </p:sp>
      <p:sp>
        <p:nvSpPr>
          <p:cNvPr id="220164" name="Rectangle 2"/>
          <p:cNvSpPr>
            <a:spLocks noGrp="1" noRot="1" noChangeAspect="1" noChangeArrowheads="1" noTextEdit="1"/>
          </p:cNvSpPr>
          <p:nvPr>
            <p:ph type="sldImg"/>
          </p:nvPr>
        </p:nvSpPr>
        <p:spPr>
          <a:ln/>
        </p:spPr>
      </p:sp>
      <p:sp>
        <p:nvSpPr>
          <p:cNvPr id="22016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493399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3724E90-2E23-416A-93DF-C5F86C4EA658}" type="datetime1">
              <a:rPr kumimoji="0" lang="en-US" sz="1200" smtClean="0"/>
              <a:t>5/4/2015</a:t>
            </a:fld>
            <a:endParaRPr kumimoji="0" lang="en-US" sz="1200" smtClean="0"/>
          </a:p>
        </p:txBody>
      </p:sp>
      <p:sp>
        <p:nvSpPr>
          <p:cNvPr id="2211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94B39C41-D663-4312-8F75-0EEC1A641FE2}" type="slidenum">
              <a:rPr kumimoji="0" lang="en-US" sz="1200" smtClean="0"/>
              <a:pPr/>
              <a:t>99</a:t>
            </a:fld>
            <a:endParaRPr kumimoji="0" lang="en-US" sz="1200" smtClean="0"/>
          </a:p>
        </p:txBody>
      </p:sp>
      <p:sp>
        <p:nvSpPr>
          <p:cNvPr id="221188" name="Rectangle 2"/>
          <p:cNvSpPr>
            <a:spLocks noGrp="1" noRot="1" noChangeAspect="1" noChangeArrowheads="1" noTextEdit="1"/>
          </p:cNvSpPr>
          <p:nvPr>
            <p:ph type="sldImg"/>
          </p:nvPr>
        </p:nvSpPr>
        <p:spPr>
          <a:ln/>
        </p:spPr>
      </p:sp>
      <p:sp>
        <p:nvSpPr>
          <p:cNvPr id="22118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48979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29262581-1B12-483C-BDA1-2BCE80F3AFD6}" type="datetime1">
              <a:rPr kumimoji="0" lang="en-US" sz="1200" smtClean="0"/>
              <a:t>5/4/2015</a:t>
            </a:fld>
            <a:endParaRPr kumimoji="0" lang="en-US" sz="1200" smtClean="0"/>
          </a:p>
        </p:txBody>
      </p:sp>
      <p:sp>
        <p:nvSpPr>
          <p:cNvPr id="2222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E93FD8E5-6FAD-46AB-8357-C7A81E290BE1}" type="slidenum">
              <a:rPr kumimoji="0" lang="en-US" sz="1200" smtClean="0"/>
              <a:pPr/>
              <a:t>100</a:t>
            </a:fld>
            <a:endParaRPr kumimoji="0" lang="en-US" sz="1200" smtClean="0"/>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683157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F3D287EA-9D2E-4B64-8FF5-8D7C1EC500C2}" type="datetime1">
              <a:rPr kumimoji="0" lang="en-US" sz="1200" smtClean="0"/>
              <a:t>5/4/2015</a:t>
            </a:fld>
            <a:endParaRPr kumimoji="0" lang="en-US" sz="1200" smtClean="0"/>
          </a:p>
        </p:txBody>
      </p:sp>
      <p:sp>
        <p:nvSpPr>
          <p:cNvPr id="2232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34E316E1-09A3-40BE-BB15-FEFF67F335B9}" type="slidenum">
              <a:rPr kumimoji="0" lang="en-US" sz="1200" smtClean="0"/>
              <a:pPr/>
              <a:t>101</a:t>
            </a:fld>
            <a:endParaRPr kumimoji="0" lang="en-US" sz="1200" smtClean="0"/>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301792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CA183867-C478-496E-A8FA-0535A92A0631}" type="datetime1">
              <a:rPr kumimoji="0" lang="en-US" sz="1200" smtClean="0"/>
              <a:t>5/4/2015</a:t>
            </a:fld>
            <a:endParaRPr kumimoji="0" lang="en-US" sz="1200" smtClean="0"/>
          </a:p>
        </p:txBody>
      </p:sp>
      <p:sp>
        <p:nvSpPr>
          <p:cNvPr id="2242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6C17B10C-6315-4B4D-A0C4-3904697C5CF9}" type="slidenum">
              <a:rPr kumimoji="0" lang="en-US" sz="1200" smtClean="0"/>
              <a:pPr/>
              <a:t>102</a:t>
            </a:fld>
            <a:endParaRPr kumimoji="0" lang="en-US" sz="1200" smtClean="0"/>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920758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A1893C52-1887-4D49-B639-892ED35EE3B8}" type="datetime1">
              <a:rPr kumimoji="0" lang="en-US" sz="1200" smtClean="0"/>
              <a:t>5/4/2015</a:t>
            </a:fld>
            <a:endParaRPr kumimoji="0" lang="en-US" sz="1200" smtClean="0"/>
          </a:p>
        </p:txBody>
      </p:sp>
      <p:sp>
        <p:nvSpPr>
          <p:cNvPr id="2252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3200">
                <a:solidFill>
                  <a:schemeClr val="tx1"/>
                </a:solidFill>
                <a:latin typeface="Times New Roman" pitchFamily="18" charset="0"/>
              </a:defRPr>
            </a:lvl1pPr>
            <a:lvl2pPr marL="742950" indent="-285750" defTabSz="927100">
              <a:defRPr kumimoji="1" sz="3200">
                <a:solidFill>
                  <a:schemeClr val="tx1"/>
                </a:solidFill>
                <a:latin typeface="Times New Roman" pitchFamily="18" charset="0"/>
              </a:defRPr>
            </a:lvl2pPr>
            <a:lvl3pPr marL="1143000" indent="-228600" defTabSz="927100">
              <a:defRPr kumimoji="1" sz="3200">
                <a:solidFill>
                  <a:schemeClr val="tx1"/>
                </a:solidFill>
                <a:latin typeface="Times New Roman" pitchFamily="18" charset="0"/>
              </a:defRPr>
            </a:lvl3pPr>
            <a:lvl4pPr marL="1600200" indent="-228600" defTabSz="927100">
              <a:defRPr kumimoji="1" sz="3200">
                <a:solidFill>
                  <a:schemeClr val="tx1"/>
                </a:solidFill>
                <a:latin typeface="Times New Roman" pitchFamily="18" charset="0"/>
              </a:defRPr>
            </a:lvl4pPr>
            <a:lvl5pPr marL="2057400" indent="-228600" defTabSz="927100">
              <a:defRPr kumimoji="1" sz="3200">
                <a:solidFill>
                  <a:schemeClr val="tx1"/>
                </a:solidFill>
                <a:latin typeface="Times New Roman" pitchFamily="18" charset="0"/>
              </a:defRPr>
            </a:lvl5pPr>
            <a:lvl6pPr marL="2514600" indent="-228600" defTabSz="927100" eaLnBrk="0" fontAlgn="base" hangingPunct="0">
              <a:spcBef>
                <a:spcPct val="0"/>
              </a:spcBef>
              <a:spcAft>
                <a:spcPct val="0"/>
              </a:spcAft>
              <a:defRPr kumimoji="1" sz="3200">
                <a:solidFill>
                  <a:schemeClr val="tx1"/>
                </a:solidFill>
                <a:latin typeface="Times New Roman" pitchFamily="18" charset="0"/>
              </a:defRPr>
            </a:lvl6pPr>
            <a:lvl7pPr marL="2971800" indent="-228600" defTabSz="927100" eaLnBrk="0" fontAlgn="base" hangingPunct="0">
              <a:spcBef>
                <a:spcPct val="0"/>
              </a:spcBef>
              <a:spcAft>
                <a:spcPct val="0"/>
              </a:spcAft>
              <a:defRPr kumimoji="1" sz="3200">
                <a:solidFill>
                  <a:schemeClr val="tx1"/>
                </a:solidFill>
                <a:latin typeface="Times New Roman" pitchFamily="18" charset="0"/>
              </a:defRPr>
            </a:lvl7pPr>
            <a:lvl8pPr marL="3429000" indent="-228600" defTabSz="927100" eaLnBrk="0" fontAlgn="base" hangingPunct="0">
              <a:spcBef>
                <a:spcPct val="0"/>
              </a:spcBef>
              <a:spcAft>
                <a:spcPct val="0"/>
              </a:spcAft>
              <a:defRPr kumimoji="1" sz="3200">
                <a:solidFill>
                  <a:schemeClr val="tx1"/>
                </a:solidFill>
                <a:latin typeface="Times New Roman" pitchFamily="18" charset="0"/>
              </a:defRPr>
            </a:lvl8pPr>
            <a:lvl9pPr marL="3886200" indent="-228600" defTabSz="927100" eaLnBrk="0" fontAlgn="base" hangingPunct="0">
              <a:spcBef>
                <a:spcPct val="0"/>
              </a:spcBef>
              <a:spcAft>
                <a:spcPct val="0"/>
              </a:spcAft>
              <a:defRPr kumimoji="1" sz="3200">
                <a:solidFill>
                  <a:schemeClr val="tx1"/>
                </a:solidFill>
                <a:latin typeface="Times New Roman" pitchFamily="18" charset="0"/>
              </a:defRPr>
            </a:lvl9pPr>
          </a:lstStyle>
          <a:p>
            <a:fld id="{81BF3B09-F133-4DD0-962E-F2A1E4DBD204}" type="slidenum">
              <a:rPr kumimoji="0" lang="en-US" sz="1200" smtClean="0"/>
              <a:pPr/>
              <a:t>103</a:t>
            </a:fld>
            <a:endParaRPr kumimoji="0" lang="en-US" sz="1200" smtClean="0"/>
          </a:p>
        </p:txBody>
      </p:sp>
      <p:sp>
        <p:nvSpPr>
          <p:cNvPr id="225284" name="Rectangle 2"/>
          <p:cNvSpPr>
            <a:spLocks noGrp="1" noRot="1" noChangeAspect="1" noChangeArrowheads="1" noTextEdit="1"/>
          </p:cNvSpPr>
          <p:nvPr>
            <p:ph type="sldImg"/>
          </p:nvPr>
        </p:nvSpPr>
        <p:spPr>
          <a:ln/>
        </p:spPr>
      </p:sp>
      <p:sp>
        <p:nvSpPr>
          <p:cNvPr id="225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918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2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6" name="Rectangle 6"/>
          <p:cNvSpPr>
            <a:spLocks noGrp="1" noChangeArrowheads="1"/>
          </p:cNvSpPr>
          <p:nvPr>
            <p:ph type="sldNum" sz="quarter" idx="12"/>
          </p:nvPr>
        </p:nvSpPr>
        <p:spPr>
          <a:ln/>
        </p:spPr>
        <p:txBody>
          <a:bodyPr/>
          <a:lstStyle>
            <a:lvl1pPr>
              <a:defRPr/>
            </a:lvl1pPr>
          </a:lstStyle>
          <a:p>
            <a:pPr>
              <a:defRPr/>
            </a:pPr>
            <a:fld id="{8E064592-78F2-4BF5-A928-D0028B581BE0}" type="slidenum">
              <a:rPr lang="en-US"/>
              <a:pPr>
                <a:defRPr/>
              </a:pPr>
              <a:t>‹#›</a:t>
            </a:fld>
            <a:endParaRPr lang="en-US"/>
          </a:p>
        </p:txBody>
      </p:sp>
    </p:spTree>
    <p:extLst>
      <p:ext uri="{BB962C8B-B14F-4D97-AF65-F5344CB8AC3E}">
        <p14:creationId xmlns:p14="http://schemas.microsoft.com/office/powerpoint/2010/main" val="26627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6" name="Rectangle 6"/>
          <p:cNvSpPr>
            <a:spLocks noGrp="1" noChangeArrowheads="1"/>
          </p:cNvSpPr>
          <p:nvPr>
            <p:ph type="sldNum" sz="quarter" idx="12"/>
          </p:nvPr>
        </p:nvSpPr>
        <p:spPr>
          <a:ln/>
        </p:spPr>
        <p:txBody>
          <a:bodyPr/>
          <a:lstStyle>
            <a:lvl1pPr>
              <a:defRPr/>
            </a:lvl1pPr>
          </a:lstStyle>
          <a:p>
            <a:pPr>
              <a:defRPr/>
            </a:pPr>
            <a:fld id="{E884D1FF-CF49-446B-9FC0-FCB99DC4BA4F}" type="slidenum">
              <a:rPr lang="en-US"/>
              <a:pPr>
                <a:defRPr/>
              </a:pPr>
              <a:t>‹#›</a:t>
            </a:fld>
            <a:endParaRPr lang="en-US"/>
          </a:p>
        </p:txBody>
      </p:sp>
    </p:spTree>
    <p:extLst>
      <p:ext uri="{BB962C8B-B14F-4D97-AF65-F5344CB8AC3E}">
        <p14:creationId xmlns:p14="http://schemas.microsoft.com/office/powerpoint/2010/main" val="42292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6" name="Rectangle 6"/>
          <p:cNvSpPr>
            <a:spLocks noGrp="1" noChangeArrowheads="1"/>
          </p:cNvSpPr>
          <p:nvPr>
            <p:ph type="sldNum" sz="quarter" idx="12"/>
          </p:nvPr>
        </p:nvSpPr>
        <p:spPr>
          <a:ln/>
        </p:spPr>
        <p:txBody>
          <a:bodyPr/>
          <a:lstStyle>
            <a:lvl1pPr>
              <a:defRPr/>
            </a:lvl1pPr>
          </a:lstStyle>
          <a:p>
            <a:pPr>
              <a:defRPr/>
            </a:pPr>
            <a:fld id="{7577DF65-2DEB-4CFC-8EDC-8FBA9D9704FC}" type="slidenum">
              <a:rPr lang="en-US"/>
              <a:pPr>
                <a:defRPr/>
              </a:pPr>
              <a:t>‹#›</a:t>
            </a:fld>
            <a:endParaRPr lang="en-US"/>
          </a:p>
        </p:txBody>
      </p:sp>
    </p:spTree>
    <p:extLst>
      <p:ext uri="{BB962C8B-B14F-4D97-AF65-F5344CB8AC3E}">
        <p14:creationId xmlns:p14="http://schemas.microsoft.com/office/powerpoint/2010/main" val="374482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5" name="Rectangle 6"/>
          <p:cNvSpPr>
            <a:spLocks noGrp="1" noChangeArrowheads="1"/>
          </p:cNvSpPr>
          <p:nvPr>
            <p:ph type="sldNum" sz="quarter" idx="12"/>
          </p:nvPr>
        </p:nvSpPr>
        <p:spPr>
          <a:ln/>
        </p:spPr>
        <p:txBody>
          <a:bodyPr/>
          <a:lstStyle>
            <a:lvl1pPr>
              <a:defRPr/>
            </a:lvl1pPr>
          </a:lstStyle>
          <a:p>
            <a:pPr>
              <a:defRPr/>
            </a:pPr>
            <a:fld id="{EE9D4D69-1D70-435C-88D9-8B19805A2509}" type="slidenum">
              <a:rPr lang="en-US"/>
              <a:pPr>
                <a:defRPr/>
              </a:pPr>
              <a:t>‹#›</a:t>
            </a:fld>
            <a:endParaRPr lang="en-US"/>
          </a:p>
        </p:txBody>
      </p:sp>
    </p:spTree>
    <p:extLst>
      <p:ext uri="{BB962C8B-B14F-4D97-AF65-F5344CB8AC3E}">
        <p14:creationId xmlns:p14="http://schemas.microsoft.com/office/powerpoint/2010/main" val="221646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8" name="Rectangle 6"/>
          <p:cNvSpPr>
            <a:spLocks noGrp="1" noChangeArrowheads="1"/>
          </p:cNvSpPr>
          <p:nvPr>
            <p:ph type="sldNum" sz="quarter" idx="12"/>
          </p:nvPr>
        </p:nvSpPr>
        <p:spPr>
          <a:ln/>
        </p:spPr>
        <p:txBody>
          <a:bodyPr/>
          <a:lstStyle>
            <a:lvl1pPr>
              <a:defRPr/>
            </a:lvl1pPr>
          </a:lstStyle>
          <a:p>
            <a:pPr>
              <a:defRPr/>
            </a:pPr>
            <a:fld id="{BE2CA103-B192-44C7-B5E6-D2A6C73BD0E1}" type="slidenum">
              <a:rPr lang="en-US"/>
              <a:pPr>
                <a:defRPr/>
              </a:pPr>
              <a:t>‹#›</a:t>
            </a:fld>
            <a:endParaRPr lang="en-US"/>
          </a:p>
        </p:txBody>
      </p:sp>
    </p:spTree>
    <p:extLst>
      <p:ext uri="{BB962C8B-B14F-4D97-AF65-F5344CB8AC3E}">
        <p14:creationId xmlns:p14="http://schemas.microsoft.com/office/powerpoint/2010/main" val="2906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7" name="Rectangle 6"/>
          <p:cNvSpPr>
            <a:spLocks noGrp="1" noChangeArrowheads="1"/>
          </p:cNvSpPr>
          <p:nvPr>
            <p:ph type="sldNum" sz="quarter" idx="12"/>
          </p:nvPr>
        </p:nvSpPr>
        <p:spPr>
          <a:ln/>
        </p:spPr>
        <p:txBody>
          <a:bodyPr/>
          <a:lstStyle>
            <a:lvl1pPr>
              <a:defRPr/>
            </a:lvl1pPr>
          </a:lstStyle>
          <a:p>
            <a:pPr>
              <a:defRPr/>
            </a:pPr>
            <a:fld id="{D6283692-77FA-4C03-9387-103913637835}" type="slidenum">
              <a:rPr lang="en-US"/>
              <a:pPr>
                <a:defRPr/>
              </a:pPr>
              <a:t>‹#›</a:t>
            </a:fld>
            <a:endParaRPr lang="en-US"/>
          </a:p>
        </p:txBody>
      </p:sp>
    </p:spTree>
    <p:extLst>
      <p:ext uri="{BB962C8B-B14F-4D97-AF65-F5344CB8AC3E}">
        <p14:creationId xmlns:p14="http://schemas.microsoft.com/office/powerpoint/2010/main" val="25622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6" name="Rectangle 6"/>
          <p:cNvSpPr>
            <a:spLocks noGrp="1" noChangeArrowheads="1"/>
          </p:cNvSpPr>
          <p:nvPr>
            <p:ph type="sldNum" sz="quarter" idx="12"/>
          </p:nvPr>
        </p:nvSpPr>
        <p:spPr>
          <a:ln/>
        </p:spPr>
        <p:txBody>
          <a:bodyPr/>
          <a:lstStyle>
            <a:lvl1pPr>
              <a:defRPr/>
            </a:lvl1pPr>
          </a:lstStyle>
          <a:p>
            <a:pPr>
              <a:defRPr/>
            </a:pPr>
            <a:fld id="{907E8B50-EEFE-4742-BCDC-377997AC3008}" type="slidenum">
              <a:rPr lang="en-US"/>
              <a:pPr>
                <a:defRPr/>
              </a:pPr>
              <a:t>‹#›</a:t>
            </a:fld>
            <a:endParaRPr lang="en-US"/>
          </a:p>
        </p:txBody>
      </p:sp>
    </p:spTree>
    <p:extLst>
      <p:ext uri="{BB962C8B-B14F-4D97-AF65-F5344CB8AC3E}">
        <p14:creationId xmlns:p14="http://schemas.microsoft.com/office/powerpoint/2010/main" val="161295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6" name="Rectangle 6"/>
          <p:cNvSpPr>
            <a:spLocks noGrp="1" noChangeArrowheads="1"/>
          </p:cNvSpPr>
          <p:nvPr>
            <p:ph type="sldNum" sz="quarter" idx="12"/>
          </p:nvPr>
        </p:nvSpPr>
        <p:spPr>
          <a:ln/>
        </p:spPr>
        <p:txBody>
          <a:bodyPr/>
          <a:lstStyle>
            <a:lvl1pPr>
              <a:defRPr/>
            </a:lvl1pPr>
          </a:lstStyle>
          <a:p>
            <a:pPr>
              <a:defRPr/>
            </a:pPr>
            <a:fld id="{B1F2F9E7-7156-410E-A100-AF7B0520D727}" type="slidenum">
              <a:rPr lang="en-US"/>
              <a:pPr>
                <a:defRPr/>
              </a:pPr>
              <a:t>‹#›</a:t>
            </a:fld>
            <a:endParaRPr lang="en-US"/>
          </a:p>
        </p:txBody>
      </p:sp>
    </p:spTree>
    <p:extLst>
      <p:ext uri="{BB962C8B-B14F-4D97-AF65-F5344CB8AC3E}">
        <p14:creationId xmlns:p14="http://schemas.microsoft.com/office/powerpoint/2010/main" val="18950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7" name="Rectangle 6"/>
          <p:cNvSpPr>
            <a:spLocks noGrp="1" noChangeArrowheads="1"/>
          </p:cNvSpPr>
          <p:nvPr>
            <p:ph type="sldNum" sz="quarter" idx="12"/>
          </p:nvPr>
        </p:nvSpPr>
        <p:spPr>
          <a:ln/>
        </p:spPr>
        <p:txBody>
          <a:bodyPr/>
          <a:lstStyle>
            <a:lvl1pPr>
              <a:defRPr/>
            </a:lvl1pPr>
          </a:lstStyle>
          <a:p>
            <a:pPr>
              <a:defRPr/>
            </a:pPr>
            <a:fld id="{BC440633-3005-4AE3-B859-D00C86C9031C}" type="slidenum">
              <a:rPr lang="en-US"/>
              <a:pPr>
                <a:defRPr/>
              </a:pPr>
              <a:t>‹#›</a:t>
            </a:fld>
            <a:endParaRPr lang="en-US"/>
          </a:p>
        </p:txBody>
      </p:sp>
    </p:spTree>
    <p:extLst>
      <p:ext uri="{BB962C8B-B14F-4D97-AF65-F5344CB8AC3E}">
        <p14:creationId xmlns:p14="http://schemas.microsoft.com/office/powerpoint/2010/main" val="23095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9" name="Rectangle 6"/>
          <p:cNvSpPr>
            <a:spLocks noGrp="1" noChangeArrowheads="1"/>
          </p:cNvSpPr>
          <p:nvPr>
            <p:ph type="sldNum" sz="quarter" idx="12"/>
          </p:nvPr>
        </p:nvSpPr>
        <p:spPr>
          <a:ln/>
        </p:spPr>
        <p:txBody>
          <a:bodyPr/>
          <a:lstStyle>
            <a:lvl1pPr>
              <a:defRPr/>
            </a:lvl1pPr>
          </a:lstStyle>
          <a:p>
            <a:pPr>
              <a:defRPr/>
            </a:pPr>
            <a:fld id="{5EA5641B-E182-447D-8BFF-DDE05A041A2D}" type="slidenum">
              <a:rPr lang="en-US"/>
              <a:pPr>
                <a:defRPr/>
              </a:pPr>
              <a:t>‹#›</a:t>
            </a:fld>
            <a:endParaRPr lang="en-US"/>
          </a:p>
        </p:txBody>
      </p:sp>
    </p:spTree>
    <p:extLst>
      <p:ext uri="{BB962C8B-B14F-4D97-AF65-F5344CB8AC3E}">
        <p14:creationId xmlns:p14="http://schemas.microsoft.com/office/powerpoint/2010/main" val="422412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5" name="Rectangle 6"/>
          <p:cNvSpPr>
            <a:spLocks noGrp="1" noChangeArrowheads="1"/>
          </p:cNvSpPr>
          <p:nvPr>
            <p:ph type="sldNum" sz="quarter" idx="12"/>
          </p:nvPr>
        </p:nvSpPr>
        <p:spPr>
          <a:ln/>
        </p:spPr>
        <p:txBody>
          <a:bodyPr/>
          <a:lstStyle>
            <a:lvl1pPr>
              <a:defRPr/>
            </a:lvl1pPr>
          </a:lstStyle>
          <a:p>
            <a:pPr>
              <a:defRPr/>
            </a:pPr>
            <a:fld id="{900BB28E-AF06-415B-876D-1FE4A08CD51F}" type="slidenum">
              <a:rPr lang="en-US"/>
              <a:pPr>
                <a:defRPr/>
              </a:pPr>
              <a:t>‹#›</a:t>
            </a:fld>
            <a:endParaRPr lang="en-US"/>
          </a:p>
        </p:txBody>
      </p:sp>
    </p:spTree>
    <p:extLst>
      <p:ext uri="{BB962C8B-B14F-4D97-AF65-F5344CB8AC3E}">
        <p14:creationId xmlns:p14="http://schemas.microsoft.com/office/powerpoint/2010/main" val="3672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4" name="Rectangle 6"/>
          <p:cNvSpPr>
            <a:spLocks noGrp="1" noChangeArrowheads="1"/>
          </p:cNvSpPr>
          <p:nvPr>
            <p:ph type="sldNum" sz="quarter" idx="12"/>
          </p:nvPr>
        </p:nvSpPr>
        <p:spPr>
          <a:ln/>
        </p:spPr>
        <p:txBody>
          <a:bodyPr/>
          <a:lstStyle>
            <a:lvl1pPr>
              <a:defRPr/>
            </a:lvl1pPr>
          </a:lstStyle>
          <a:p>
            <a:pPr>
              <a:defRPr/>
            </a:pPr>
            <a:fld id="{11B43586-D558-4F62-9D43-1EA21099D123}" type="slidenum">
              <a:rPr lang="en-US"/>
              <a:pPr>
                <a:defRPr/>
              </a:pPr>
              <a:t>‹#›</a:t>
            </a:fld>
            <a:endParaRPr lang="en-US"/>
          </a:p>
        </p:txBody>
      </p:sp>
    </p:spTree>
    <p:extLst>
      <p:ext uri="{BB962C8B-B14F-4D97-AF65-F5344CB8AC3E}">
        <p14:creationId xmlns:p14="http://schemas.microsoft.com/office/powerpoint/2010/main" val="116753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7" name="Rectangle 6"/>
          <p:cNvSpPr>
            <a:spLocks noGrp="1" noChangeArrowheads="1"/>
          </p:cNvSpPr>
          <p:nvPr>
            <p:ph type="sldNum" sz="quarter" idx="12"/>
          </p:nvPr>
        </p:nvSpPr>
        <p:spPr>
          <a:ln/>
        </p:spPr>
        <p:txBody>
          <a:bodyPr/>
          <a:lstStyle>
            <a:lvl1pPr>
              <a:defRPr/>
            </a:lvl1pPr>
          </a:lstStyle>
          <a:p>
            <a:pPr>
              <a:defRPr/>
            </a:pPr>
            <a:fld id="{8B65C41A-DED1-4F00-B13A-1E6E96C69076}" type="slidenum">
              <a:rPr lang="en-US"/>
              <a:pPr>
                <a:defRPr/>
              </a:pPr>
              <a:t>‹#›</a:t>
            </a:fld>
            <a:endParaRPr lang="en-US"/>
          </a:p>
        </p:txBody>
      </p:sp>
    </p:spTree>
    <p:extLst>
      <p:ext uri="{BB962C8B-B14F-4D97-AF65-F5344CB8AC3E}">
        <p14:creationId xmlns:p14="http://schemas.microsoft.com/office/powerpoint/2010/main" val="409259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SPH 247 Statistical Analysis of Laboratory Data</a:t>
            </a:r>
          </a:p>
        </p:txBody>
      </p:sp>
      <p:sp>
        <p:nvSpPr>
          <p:cNvPr id="7" name="Rectangle 6"/>
          <p:cNvSpPr>
            <a:spLocks noGrp="1" noChangeArrowheads="1"/>
          </p:cNvSpPr>
          <p:nvPr>
            <p:ph type="sldNum" sz="quarter" idx="12"/>
          </p:nvPr>
        </p:nvSpPr>
        <p:spPr>
          <a:ln/>
        </p:spPr>
        <p:txBody>
          <a:bodyPr/>
          <a:lstStyle>
            <a:lvl1pPr>
              <a:defRPr/>
            </a:lvl1pPr>
          </a:lstStyle>
          <a:p>
            <a:pPr>
              <a:defRPr/>
            </a:pPr>
            <a:fld id="{7F006388-A56E-4E82-8325-D8E9801E67F6}" type="slidenum">
              <a:rPr lang="en-US"/>
              <a:pPr>
                <a:defRPr/>
              </a:pPr>
              <a:t>‹#›</a:t>
            </a:fld>
            <a:endParaRPr lang="en-US"/>
          </a:p>
        </p:txBody>
      </p:sp>
    </p:spTree>
    <p:extLst>
      <p:ext uri="{BB962C8B-B14F-4D97-AF65-F5344CB8AC3E}">
        <p14:creationId xmlns:p14="http://schemas.microsoft.com/office/powerpoint/2010/main" val="385885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May 5, 2015</a:t>
            </a:r>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SPH 247 Statistical Analysis of Laboratory Data</a:t>
            </a:r>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23B0503-5E8B-4BB0-906F-11E3C814A8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http://www.broad.mit.edu/gsea/"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eneontology.org/GO.evidence.s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geneontology.org/GO.evidence.s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geneontology.org/GO.tool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neurolex.org/wiki/Category:Resource:Gene_Ontology_Tools"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hyperlink" Target="http://neurolex.org/wiki/Category:Resource:Gene_Ontology_Tool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9.emf"/><Relationship Id="rId4" Type="http://schemas.openxmlformats.org/officeDocument/2006/relationships/oleObject" Target="../embeddings/oleObject1.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amigo.geneontology.org/cgi-bin/amigo/go.cgi"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7.png"/></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9.png"/><Relationship Id="rId4" Type="http://schemas.openxmlformats.org/officeDocument/2006/relationships/image" Target="../media/image72.png"/></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Gene Annotation and GO</a:t>
            </a:r>
          </a:p>
        </p:txBody>
      </p:sp>
      <p:sp>
        <p:nvSpPr>
          <p:cNvPr id="3075" name="Rectangle 5"/>
          <p:cNvSpPr>
            <a:spLocks noGrp="1" noChangeArrowheads="1"/>
          </p:cNvSpPr>
          <p:nvPr>
            <p:ph type="subTitle" idx="1"/>
          </p:nvPr>
        </p:nvSpPr>
        <p:spPr/>
        <p:txBody>
          <a:bodyPr/>
          <a:lstStyle/>
          <a:p>
            <a:pPr eaLnBrk="1" hangingPunct="1"/>
            <a:r>
              <a:rPr lang="en-US" smtClean="0"/>
              <a:t>SPH 247</a:t>
            </a:r>
          </a:p>
          <a:p>
            <a:pPr eaLnBrk="1" hangingPunct="1"/>
            <a:r>
              <a:rPr lang="en-US" smtClean="0"/>
              <a:t>Statistical Analysis of</a:t>
            </a:r>
          </a:p>
          <a:p>
            <a:pPr eaLnBrk="1" hangingPunct="1"/>
            <a:r>
              <a:rPr lang="en-US" smtClean="0"/>
              <a:t>Laboratory Data</a:t>
            </a:r>
          </a:p>
        </p:txBody>
      </p:sp>
      <p:sp>
        <p:nvSpPr>
          <p:cNvPr id="2" name="Date Placeholder 1"/>
          <p:cNvSpPr>
            <a:spLocks noGrp="1"/>
          </p:cNvSpPr>
          <p:nvPr>
            <p:ph type="dt" sz="half" idx="10"/>
          </p:nvPr>
        </p:nvSpPr>
        <p:spPr/>
        <p:txBody>
          <a:bodyPr/>
          <a:lstStyle/>
          <a:p>
            <a:pPr>
              <a:defRPr/>
            </a:pPr>
            <a:r>
              <a:rPr lang="en-US" smtClean="0"/>
              <a:t>May 5, 2015</a:t>
            </a:r>
            <a:endParaRPr lang="en-US"/>
          </a:p>
        </p:txBody>
      </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8E064592-78F2-4BF5-A928-D0028B581BE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909638"/>
            <a:ext cx="14859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0" y="2401888"/>
            <a:ext cx="3494088" cy="1984375"/>
            <a:chOff x="0" y="1513"/>
            <a:chExt cx="2201" cy="1250"/>
          </a:xfrm>
        </p:grpSpPr>
        <p:pic>
          <p:nvPicPr>
            <p:cNvPr id="112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9"/>
              <a:ext cx="220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5"/>
            <p:cNvPicPr>
              <a:picLocks noChangeAspect="1" noChangeArrowheads="1"/>
            </p:cNvPicPr>
            <p:nvPr/>
          </p:nvPicPr>
          <p:blipFill>
            <a:blip r:embed="rId5">
              <a:extLst>
                <a:ext uri="{28A0092B-C50C-407E-A947-70E740481C1C}">
                  <a14:useLocalDpi xmlns:a14="http://schemas.microsoft.com/office/drawing/2010/main" val="0"/>
                </a:ext>
              </a:extLst>
            </a:blip>
            <a:srcRect b="38750"/>
            <a:stretch>
              <a:fillRect/>
            </a:stretch>
          </p:blipFill>
          <p:spPr bwMode="auto">
            <a:xfrm>
              <a:off x="316" y="2525"/>
              <a:ext cx="121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 y="1513"/>
              <a:ext cx="198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00" name="Group 7"/>
            <p:cNvGrpSpPr>
              <a:grpSpLocks/>
            </p:cNvGrpSpPr>
            <p:nvPr/>
          </p:nvGrpSpPr>
          <p:grpSpPr bwMode="auto">
            <a:xfrm>
              <a:off x="0" y="2188"/>
              <a:ext cx="1869" cy="288"/>
              <a:chOff x="0" y="2188"/>
              <a:chExt cx="1869" cy="288"/>
            </a:xfrm>
          </p:grpSpPr>
          <p:pic>
            <p:nvPicPr>
              <p:cNvPr id="1130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 y="2204"/>
                <a:ext cx="140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88"/>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0"/>
          <p:cNvGrpSpPr>
            <a:grpSpLocks/>
          </p:cNvGrpSpPr>
          <p:nvPr/>
        </p:nvGrpSpPr>
        <p:grpSpPr bwMode="auto">
          <a:xfrm>
            <a:off x="311150" y="4068763"/>
            <a:ext cx="8008938" cy="1722437"/>
            <a:chOff x="196" y="2587"/>
            <a:chExt cx="5045" cy="1085"/>
          </a:xfrm>
        </p:grpSpPr>
        <p:pic>
          <p:nvPicPr>
            <p:cNvPr id="1129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 y="3452"/>
              <a:ext cx="215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 y="2848"/>
              <a:ext cx="84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 y="2587"/>
              <a:ext cx="210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4"/>
          <p:cNvGrpSpPr>
            <a:grpSpLocks/>
          </p:cNvGrpSpPr>
          <p:nvPr/>
        </p:nvGrpSpPr>
        <p:grpSpPr bwMode="auto">
          <a:xfrm>
            <a:off x="0" y="0"/>
            <a:ext cx="9144000" cy="1820863"/>
            <a:chOff x="0" y="0"/>
            <a:chExt cx="5760" cy="1083"/>
          </a:xfrm>
        </p:grpSpPr>
        <p:pic>
          <p:nvPicPr>
            <p:cNvPr id="1129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7" y="0"/>
              <a:ext cx="1195"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9" y="0"/>
              <a:ext cx="202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8" y="777"/>
              <a:ext cx="215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842"/>
              <a:ext cx="202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 Box 19"/>
          <p:cNvSpPr txBox="1">
            <a:spLocks noChangeArrowheads="1"/>
          </p:cNvSpPr>
          <p:nvPr/>
        </p:nvSpPr>
        <p:spPr bwMode="auto">
          <a:xfrm>
            <a:off x="3302000" y="3470275"/>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a:solidFill>
                  <a:schemeClr val="bg1"/>
                </a:solidFill>
                <a:latin typeface="Times" pitchFamily="18" charset="0"/>
              </a:rPr>
              <a:t>http://www.geneontology.org/</a:t>
            </a:r>
          </a:p>
        </p:txBody>
      </p:sp>
      <p:grpSp>
        <p:nvGrpSpPr>
          <p:cNvPr id="6" name="Group 20"/>
          <p:cNvGrpSpPr>
            <a:grpSpLocks/>
          </p:cNvGrpSpPr>
          <p:nvPr/>
        </p:nvGrpSpPr>
        <p:grpSpPr bwMode="auto">
          <a:xfrm>
            <a:off x="669925" y="4481513"/>
            <a:ext cx="4111625" cy="2249487"/>
            <a:chOff x="422" y="2823"/>
            <a:chExt cx="2590" cy="1417"/>
          </a:xfrm>
        </p:grpSpPr>
        <p:grpSp>
          <p:nvGrpSpPr>
            <p:cNvPr id="11286" name="Group 21"/>
            <p:cNvGrpSpPr>
              <a:grpSpLocks/>
            </p:cNvGrpSpPr>
            <p:nvPr/>
          </p:nvGrpSpPr>
          <p:grpSpPr bwMode="auto">
            <a:xfrm>
              <a:off x="422" y="3764"/>
              <a:ext cx="1283" cy="476"/>
              <a:chOff x="438" y="3740"/>
              <a:chExt cx="1555" cy="564"/>
            </a:xfrm>
          </p:grpSpPr>
          <p:pic>
            <p:nvPicPr>
              <p:cNvPr id="11288"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 y="3740"/>
                <a:ext cx="45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6" y="3798"/>
                <a:ext cx="1107"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7" name="Picture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6" y="2823"/>
              <a:ext cx="1496"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5"/>
          <p:cNvGrpSpPr>
            <a:grpSpLocks/>
          </p:cNvGrpSpPr>
          <p:nvPr/>
        </p:nvGrpSpPr>
        <p:grpSpPr bwMode="auto">
          <a:xfrm>
            <a:off x="212725" y="25400"/>
            <a:ext cx="8931275" cy="6832600"/>
            <a:chOff x="134" y="16"/>
            <a:chExt cx="5626" cy="4304"/>
          </a:xfrm>
        </p:grpSpPr>
        <p:grpSp>
          <p:nvGrpSpPr>
            <p:cNvPr id="11276" name="Group 26"/>
            <p:cNvGrpSpPr>
              <a:grpSpLocks/>
            </p:cNvGrpSpPr>
            <p:nvPr/>
          </p:nvGrpSpPr>
          <p:grpSpPr bwMode="auto">
            <a:xfrm>
              <a:off x="134" y="16"/>
              <a:ext cx="5626" cy="3845"/>
              <a:chOff x="134" y="0"/>
              <a:chExt cx="5626" cy="3845"/>
            </a:xfrm>
          </p:grpSpPr>
          <p:grpSp>
            <p:nvGrpSpPr>
              <p:cNvPr id="11278" name="Group 27"/>
              <p:cNvGrpSpPr>
                <a:grpSpLocks/>
              </p:cNvGrpSpPr>
              <p:nvPr/>
            </p:nvGrpSpPr>
            <p:grpSpPr bwMode="auto">
              <a:xfrm>
                <a:off x="134" y="181"/>
                <a:ext cx="1015" cy="408"/>
                <a:chOff x="1332" y="1324"/>
                <a:chExt cx="1444" cy="800"/>
              </a:xfrm>
            </p:grpSpPr>
            <p:pic>
              <p:nvPicPr>
                <p:cNvPr id="11284" name="Picture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32" y="1324"/>
                  <a:ext cx="768"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96" y="1739"/>
                  <a:ext cx="6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9" name="Picture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6" y="1336"/>
                <a:ext cx="21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6" y="0"/>
                <a:ext cx="458"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4" y="1775"/>
                <a:ext cx="14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1" y="1710"/>
                <a:ext cx="868"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40" y="3331"/>
                <a:ext cx="2167"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7" name="Picture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00" y="3949"/>
              <a:ext cx="29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p>
            <a:pPr>
              <a:defRPr/>
            </a:pPr>
            <a:fld id="{11B43586-D558-4F62-9D43-1EA21099D123}"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1381" name="Rectangle 2"/>
          <p:cNvSpPr>
            <a:spLocks noGrp="1" noChangeArrowheads="1"/>
          </p:cNvSpPr>
          <p:nvPr>
            <p:ph type="title"/>
          </p:nvPr>
        </p:nvSpPr>
        <p:spPr/>
        <p:txBody>
          <a:bodyPr/>
          <a:lstStyle/>
          <a:p>
            <a:pPr eaLnBrk="1" hangingPunct="1"/>
            <a:r>
              <a:rPr lang="en-US" smtClean="0"/>
              <a:t>Analysis of Gene Expression Data</a:t>
            </a:r>
          </a:p>
        </p:txBody>
      </p:sp>
      <p:sp>
        <p:nvSpPr>
          <p:cNvPr id="101382" name="Rectangle 3"/>
          <p:cNvSpPr>
            <a:spLocks noGrp="1" noChangeArrowheads="1"/>
          </p:cNvSpPr>
          <p:nvPr>
            <p:ph type="body" idx="1"/>
          </p:nvPr>
        </p:nvSpPr>
        <p:spPr/>
        <p:txBody>
          <a:bodyPr/>
          <a:lstStyle/>
          <a:p>
            <a:pPr eaLnBrk="1" hangingPunct="1">
              <a:lnSpc>
                <a:spcPct val="90000"/>
              </a:lnSpc>
            </a:pPr>
            <a:r>
              <a:rPr lang="en-US" smtClean="0"/>
              <a:t>The usual sequence of events is to conduct an experiment in which biological samples under different conditions are analyzed for gene expression.</a:t>
            </a:r>
          </a:p>
          <a:p>
            <a:pPr eaLnBrk="1" hangingPunct="1">
              <a:lnSpc>
                <a:spcPct val="90000"/>
              </a:lnSpc>
            </a:pPr>
            <a:r>
              <a:rPr lang="en-US" smtClean="0"/>
              <a:t>Then the data are analyzed to determine differentially expressed genes.</a:t>
            </a:r>
          </a:p>
          <a:p>
            <a:pPr eaLnBrk="1" hangingPunct="1">
              <a:lnSpc>
                <a:spcPct val="90000"/>
              </a:lnSpc>
            </a:pPr>
            <a:r>
              <a:rPr lang="en-US" smtClean="0"/>
              <a:t>Then the results can be analyzed for biological relevance.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2405" name="Text Box 2"/>
          <p:cNvSpPr txBox="1">
            <a:spLocks noChangeArrowheads="1"/>
          </p:cNvSpPr>
          <p:nvPr/>
        </p:nvSpPr>
        <p:spPr bwMode="auto">
          <a:xfrm>
            <a:off x="5334000" y="2057400"/>
            <a:ext cx="2105025"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Expression</a:t>
            </a:r>
          </a:p>
          <a:p>
            <a:pPr algn="ctr"/>
            <a:r>
              <a:rPr lang="en-US"/>
              <a:t>Experiment</a:t>
            </a:r>
          </a:p>
        </p:txBody>
      </p:sp>
      <p:sp>
        <p:nvSpPr>
          <p:cNvPr id="102406" name="Text Box 3"/>
          <p:cNvSpPr txBox="1">
            <a:spLocks noChangeArrowheads="1"/>
          </p:cNvSpPr>
          <p:nvPr/>
        </p:nvSpPr>
        <p:spPr bwMode="auto">
          <a:xfrm>
            <a:off x="5334000" y="381000"/>
            <a:ext cx="2084388"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Biological</a:t>
            </a:r>
          </a:p>
          <a:p>
            <a:pPr algn="ctr"/>
            <a:r>
              <a:rPr lang="en-US"/>
              <a:t>Knowledge</a:t>
            </a:r>
          </a:p>
        </p:txBody>
      </p:sp>
      <p:sp>
        <p:nvSpPr>
          <p:cNvPr id="102407" name="Text Box 4"/>
          <p:cNvSpPr txBox="1">
            <a:spLocks noChangeArrowheads="1"/>
          </p:cNvSpPr>
          <p:nvPr/>
        </p:nvSpPr>
        <p:spPr bwMode="auto">
          <a:xfrm>
            <a:off x="5334000" y="5232400"/>
            <a:ext cx="2420938"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Biological</a:t>
            </a:r>
          </a:p>
          <a:p>
            <a:pPr algn="ctr"/>
            <a:r>
              <a:rPr lang="en-US"/>
              <a:t>Interpretation</a:t>
            </a:r>
          </a:p>
        </p:txBody>
      </p:sp>
      <p:sp>
        <p:nvSpPr>
          <p:cNvPr id="102408" name="Text Box 5"/>
          <p:cNvSpPr txBox="1">
            <a:spLocks noChangeArrowheads="1"/>
          </p:cNvSpPr>
          <p:nvPr/>
        </p:nvSpPr>
        <p:spPr bwMode="auto">
          <a:xfrm>
            <a:off x="5334000" y="3556000"/>
            <a:ext cx="1812925"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Statistical</a:t>
            </a:r>
          </a:p>
          <a:p>
            <a:pPr algn="ctr"/>
            <a:r>
              <a:rPr lang="en-US"/>
              <a:t>Analysis</a:t>
            </a:r>
          </a:p>
        </p:txBody>
      </p:sp>
      <p:sp>
        <p:nvSpPr>
          <p:cNvPr id="102409" name="AutoShape 6"/>
          <p:cNvSpPr>
            <a:spLocks noChangeArrowheads="1"/>
          </p:cNvSpPr>
          <p:nvPr/>
        </p:nvSpPr>
        <p:spPr bwMode="auto">
          <a:xfrm>
            <a:off x="3581400" y="9906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2410" name="AutoShape 7"/>
          <p:cNvSpPr>
            <a:spLocks noChangeArrowheads="1"/>
          </p:cNvSpPr>
          <p:nvPr/>
        </p:nvSpPr>
        <p:spPr bwMode="auto">
          <a:xfrm>
            <a:off x="3505200" y="24384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2411" name="AutoShape 8"/>
          <p:cNvSpPr>
            <a:spLocks noChangeArrowheads="1"/>
          </p:cNvSpPr>
          <p:nvPr/>
        </p:nvSpPr>
        <p:spPr bwMode="auto">
          <a:xfrm>
            <a:off x="3581400" y="41148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3429" name="Text Box 2"/>
          <p:cNvSpPr txBox="1">
            <a:spLocks noChangeArrowheads="1"/>
          </p:cNvSpPr>
          <p:nvPr/>
        </p:nvSpPr>
        <p:spPr bwMode="auto">
          <a:xfrm>
            <a:off x="5334000" y="2057400"/>
            <a:ext cx="2105025"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Expression</a:t>
            </a:r>
          </a:p>
          <a:p>
            <a:pPr algn="ctr"/>
            <a:r>
              <a:rPr lang="en-US"/>
              <a:t>Experiment</a:t>
            </a:r>
          </a:p>
        </p:txBody>
      </p:sp>
      <p:sp>
        <p:nvSpPr>
          <p:cNvPr id="103430" name="Text Box 3"/>
          <p:cNvSpPr txBox="1">
            <a:spLocks noChangeArrowheads="1"/>
          </p:cNvSpPr>
          <p:nvPr/>
        </p:nvSpPr>
        <p:spPr bwMode="auto">
          <a:xfrm>
            <a:off x="5334000" y="381000"/>
            <a:ext cx="2084388"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Biological</a:t>
            </a:r>
          </a:p>
          <a:p>
            <a:pPr algn="ctr"/>
            <a:r>
              <a:rPr lang="en-US"/>
              <a:t>Knowledge</a:t>
            </a:r>
          </a:p>
        </p:txBody>
      </p:sp>
      <p:sp>
        <p:nvSpPr>
          <p:cNvPr id="103431" name="Text Box 4"/>
          <p:cNvSpPr txBox="1">
            <a:spLocks noChangeArrowheads="1"/>
          </p:cNvSpPr>
          <p:nvPr/>
        </p:nvSpPr>
        <p:spPr bwMode="auto">
          <a:xfrm>
            <a:off x="5334000" y="5232400"/>
            <a:ext cx="2420938"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Biological</a:t>
            </a:r>
          </a:p>
          <a:p>
            <a:pPr algn="ctr"/>
            <a:r>
              <a:rPr lang="en-US"/>
              <a:t>Interpretation</a:t>
            </a:r>
          </a:p>
        </p:txBody>
      </p:sp>
      <p:sp>
        <p:nvSpPr>
          <p:cNvPr id="103432" name="Text Box 5"/>
          <p:cNvSpPr txBox="1">
            <a:spLocks noChangeArrowheads="1"/>
          </p:cNvSpPr>
          <p:nvPr/>
        </p:nvSpPr>
        <p:spPr bwMode="auto">
          <a:xfrm>
            <a:off x="5334000" y="3556000"/>
            <a:ext cx="1812925" cy="1092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lang="en-US"/>
              <a:t>Statistical</a:t>
            </a:r>
          </a:p>
          <a:p>
            <a:pPr algn="ctr"/>
            <a:r>
              <a:rPr lang="en-US"/>
              <a:t>Analysis</a:t>
            </a:r>
          </a:p>
        </p:txBody>
      </p:sp>
      <p:sp>
        <p:nvSpPr>
          <p:cNvPr id="103433" name="AutoShape 6"/>
          <p:cNvSpPr>
            <a:spLocks noChangeArrowheads="1"/>
          </p:cNvSpPr>
          <p:nvPr/>
        </p:nvSpPr>
        <p:spPr bwMode="auto">
          <a:xfrm>
            <a:off x="3581400" y="9906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434" name="AutoShape 7"/>
          <p:cNvSpPr>
            <a:spLocks noChangeArrowheads="1"/>
          </p:cNvSpPr>
          <p:nvPr/>
        </p:nvSpPr>
        <p:spPr bwMode="auto">
          <a:xfrm>
            <a:off x="3505200" y="24384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435" name="AutoShape 8"/>
          <p:cNvSpPr>
            <a:spLocks noChangeArrowheads="1"/>
          </p:cNvSpPr>
          <p:nvPr/>
        </p:nvSpPr>
        <p:spPr bwMode="auto">
          <a:xfrm>
            <a:off x="3581400" y="4114800"/>
            <a:ext cx="1600200" cy="1752600"/>
          </a:xfrm>
          <a:prstGeom prst="curvedRightArrow">
            <a:avLst>
              <a:gd name="adj1" fmla="val 21905"/>
              <a:gd name="adj2" fmla="val 4381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436" name="AutoShape 9"/>
          <p:cNvSpPr>
            <a:spLocks noChangeArrowheads="1"/>
          </p:cNvSpPr>
          <p:nvPr/>
        </p:nvSpPr>
        <p:spPr bwMode="auto">
          <a:xfrm>
            <a:off x="7620000" y="990600"/>
            <a:ext cx="990600" cy="3733800"/>
          </a:xfrm>
          <a:prstGeom prst="curvedLeftArrow">
            <a:avLst>
              <a:gd name="adj1" fmla="val 75385"/>
              <a:gd name="adj2" fmla="val 15076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3437" name="Text Box 10"/>
          <p:cNvSpPr txBox="1">
            <a:spLocks noChangeArrowheads="1"/>
          </p:cNvSpPr>
          <p:nvPr/>
        </p:nvSpPr>
        <p:spPr bwMode="auto">
          <a:xfrm>
            <a:off x="441325" y="196850"/>
            <a:ext cx="346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3600"/>
              <a:t>The Missing Link</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4453" name="Rectangle 2"/>
          <p:cNvSpPr>
            <a:spLocks noGrp="1" noChangeArrowheads="1"/>
          </p:cNvSpPr>
          <p:nvPr>
            <p:ph type="title"/>
          </p:nvPr>
        </p:nvSpPr>
        <p:spPr/>
        <p:txBody>
          <a:bodyPr/>
          <a:lstStyle/>
          <a:p>
            <a:pPr eaLnBrk="1" hangingPunct="1"/>
            <a:r>
              <a:rPr lang="en-US" smtClean="0"/>
              <a:t>Gene Set Enrichment Analysis (GSEA)</a:t>
            </a:r>
          </a:p>
        </p:txBody>
      </p:sp>
      <p:sp>
        <p:nvSpPr>
          <p:cNvPr id="104454" name="Rectangle 3"/>
          <p:cNvSpPr>
            <a:spLocks noGrp="1" noChangeArrowheads="1"/>
          </p:cNvSpPr>
          <p:nvPr>
            <p:ph type="body" idx="1"/>
          </p:nvPr>
        </p:nvSpPr>
        <p:spPr/>
        <p:txBody>
          <a:bodyPr/>
          <a:lstStyle/>
          <a:p>
            <a:pPr eaLnBrk="1" hangingPunct="1"/>
            <a:r>
              <a:rPr lang="en-US" sz="2800" smtClean="0"/>
              <a:t>Given a set of genes (e.g., zinc finger proteins), this defines a set of probes on the array.</a:t>
            </a:r>
          </a:p>
          <a:p>
            <a:pPr eaLnBrk="1" hangingPunct="1"/>
            <a:r>
              <a:rPr lang="en-US" sz="2800" smtClean="0"/>
              <a:t>Order the probes by smallest to largest change (we use p-value, not fold change).</a:t>
            </a:r>
          </a:p>
          <a:p>
            <a:pPr eaLnBrk="1" hangingPunct="1"/>
            <a:r>
              <a:rPr lang="en-US" sz="2800" smtClean="0"/>
              <a:t>Define a cutoff for “significance” (e.g., FDR p-value &lt; .10).</a:t>
            </a:r>
          </a:p>
          <a:p>
            <a:pPr eaLnBrk="1" hangingPunct="1"/>
            <a:r>
              <a:rPr lang="en-US" sz="2800" smtClean="0"/>
              <a:t>Are there more of the probes in the group than expected?</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5477" name="Oval 2"/>
          <p:cNvSpPr>
            <a:spLocks noChangeArrowheads="1"/>
          </p:cNvSpPr>
          <p:nvPr/>
        </p:nvSpPr>
        <p:spPr bwMode="auto">
          <a:xfrm>
            <a:off x="685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78" name="Oval 3"/>
          <p:cNvSpPr>
            <a:spLocks noChangeArrowheads="1"/>
          </p:cNvSpPr>
          <p:nvPr/>
        </p:nvSpPr>
        <p:spPr bwMode="auto">
          <a:xfrm>
            <a:off x="838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79" name="Oval 4"/>
          <p:cNvSpPr>
            <a:spLocks noChangeArrowheads="1"/>
          </p:cNvSpPr>
          <p:nvPr/>
        </p:nvSpPr>
        <p:spPr bwMode="auto">
          <a:xfrm>
            <a:off x="990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0" name="Oval 5"/>
          <p:cNvSpPr>
            <a:spLocks noChangeArrowheads="1"/>
          </p:cNvSpPr>
          <p:nvPr/>
        </p:nvSpPr>
        <p:spPr bwMode="auto">
          <a:xfrm>
            <a:off x="1143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1" name="Oval 6"/>
          <p:cNvSpPr>
            <a:spLocks noChangeArrowheads="1"/>
          </p:cNvSpPr>
          <p:nvPr/>
        </p:nvSpPr>
        <p:spPr bwMode="auto">
          <a:xfrm>
            <a:off x="1295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2" name="Oval 7"/>
          <p:cNvSpPr>
            <a:spLocks noChangeArrowheads="1"/>
          </p:cNvSpPr>
          <p:nvPr/>
        </p:nvSpPr>
        <p:spPr bwMode="auto">
          <a:xfrm>
            <a:off x="1447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3" name="Oval 8"/>
          <p:cNvSpPr>
            <a:spLocks noChangeArrowheads="1"/>
          </p:cNvSpPr>
          <p:nvPr/>
        </p:nvSpPr>
        <p:spPr bwMode="auto">
          <a:xfrm>
            <a:off x="1600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4" name="Oval 9"/>
          <p:cNvSpPr>
            <a:spLocks noChangeArrowheads="1"/>
          </p:cNvSpPr>
          <p:nvPr/>
        </p:nvSpPr>
        <p:spPr bwMode="auto">
          <a:xfrm>
            <a:off x="1752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5" name="Oval 10"/>
          <p:cNvSpPr>
            <a:spLocks noChangeArrowheads="1"/>
          </p:cNvSpPr>
          <p:nvPr/>
        </p:nvSpPr>
        <p:spPr bwMode="auto">
          <a:xfrm>
            <a:off x="19050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486" name="Oval 11"/>
          <p:cNvSpPr>
            <a:spLocks noChangeArrowheads="1"/>
          </p:cNvSpPr>
          <p:nvPr/>
        </p:nvSpPr>
        <p:spPr bwMode="auto">
          <a:xfrm>
            <a:off x="2057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7" name="Oval 12"/>
          <p:cNvSpPr>
            <a:spLocks noChangeArrowheads="1"/>
          </p:cNvSpPr>
          <p:nvPr/>
        </p:nvSpPr>
        <p:spPr bwMode="auto">
          <a:xfrm>
            <a:off x="2209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8" name="Oval 13"/>
          <p:cNvSpPr>
            <a:spLocks noChangeArrowheads="1"/>
          </p:cNvSpPr>
          <p:nvPr/>
        </p:nvSpPr>
        <p:spPr bwMode="auto">
          <a:xfrm>
            <a:off x="2362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89" name="Oval 14"/>
          <p:cNvSpPr>
            <a:spLocks noChangeArrowheads="1"/>
          </p:cNvSpPr>
          <p:nvPr/>
        </p:nvSpPr>
        <p:spPr bwMode="auto">
          <a:xfrm>
            <a:off x="2514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0" name="Oval 15"/>
          <p:cNvSpPr>
            <a:spLocks noChangeArrowheads="1"/>
          </p:cNvSpPr>
          <p:nvPr/>
        </p:nvSpPr>
        <p:spPr bwMode="auto">
          <a:xfrm>
            <a:off x="2667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1" name="Oval 16"/>
          <p:cNvSpPr>
            <a:spLocks noChangeArrowheads="1"/>
          </p:cNvSpPr>
          <p:nvPr/>
        </p:nvSpPr>
        <p:spPr bwMode="auto">
          <a:xfrm>
            <a:off x="2819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2" name="Oval 17"/>
          <p:cNvSpPr>
            <a:spLocks noChangeArrowheads="1"/>
          </p:cNvSpPr>
          <p:nvPr/>
        </p:nvSpPr>
        <p:spPr bwMode="auto">
          <a:xfrm>
            <a:off x="2971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3" name="Oval 18"/>
          <p:cNvSpPr>
            <a:spLocks noChangeArrowheads="1"/>
          </p:cNvSpPr>
          <p:nvPr/>
        </p:nvSpPr>
        <p:spPr bwMode="auto">
          <a:xfrm>
            <a:off x="31242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494" name="Oval 19"/>
          <p:cNvSpPr>
            <a:spLocks noChangeArrowheads="1"/>
          </p:cNvSpPr>
          <p:nvPr/>
        </p:nvSpPr>
        <p:spPr bwMode="auto">
          <a:xfrm>
            <a:off x="3276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5" name="Oval 20"/>
          <p:cNvSpPr>
            <a:spLocks noChangeArrowheads="1"/>
          </p:cNvSpPr>
          <p:nvPr/>
        </p:nvSpPr>
        <p:spPr bwMode="auto">
          <a:xfrm>
            <a:off x="3429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6" name="Oval 21"/>
          <p:cNvSpPr>
            <a:spLocks noChangeArrowheads="1"/>
          </p:cNvSpPr>
          <p:nvPr/>
        </p:nvSpPr>
        <p:spPr bwMode="auto">
          <a:xfrm>
            <a:off x="3581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7" name="Oval 22"/>
          <p:cNvSpPr>
            <a:spLocks noChangeArrowheads="1"/>
          </p:cNvSpPr>
          <p:nvPr/>
        </p:nvSpPr>
        <p:spPr bwMode="auto">
          <a:xfrm>
            <a:off x="3733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8" name="Oval 23"/>
          <p:cNvSpPr>
            <a:spLocks noChangeArrowheads="1"/>
          </p:cNvSpPr>
          <p:nvPr/>
        </p:nvSpPr>
        <p:spPr bwMode="auto">
          <a:xfrm>
            <a:off x="3886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499" name="Oval 24"/>
          <p:cNvSpPr>
            <a:spLocks noChangeArrowheads="1"/>
          </p:cNvSpPr>
          <p:nvPr/>
        </p:nvSpPr>
        <p:spPr bwMode="auto">
          <a:xfrm>
            <a:off x="4038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0" name="Oval 25"/>
          <p:cNvSpPr>
            <a:spLocks noChangeArrowheads="1"/>
          </p:cNvSpPr>
          <p:nvPr/>
        </p:nvSpPr>
        <p:spPr bwMode="auto">
          <a:xfrm>
            <a:off x="4191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1" name="Oval 26"/>
          <p:cNvSpPr>
            <a:spLocks noChangeArrowheads="1"/>
          </p:cNvSpPr>
          <p:nvPr/>
        </p:nvSpPr>
        <p:spPr bwMode="auto">
          <a:xfrm>
            <a:off x="4343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2" name="Oval 27"/>
          <p:cNvSpPr>
            <a:spLocks noChangeArrowheads="1"/>
          </p:cNvSpPr>
          <p:nvPr/>
        </p:nvSpPr>
        <p:spPr bwMode="auto">
          <a:xfrm>
            <a:off x="44958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03" name="Oval 28"/>
          <p:cNvSpPr>
            <a:spLocks noChangeArrowheads="1"/>
          </p:cNvSpPr>
          <p:nvPr/>
        </p:nvSpPr>
        <p:spPr bwMode="auto">
          <a:xfrm>
            <a:off x="4648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4" name="Oval 29"/>
          <p:cNvSpPr>
            <a:spLocks noChangeArrowheads="1"/>
          </p:cNvSpPr>
          <p:nvPr/>
        </p:nvSpPr>
        <p:spPr bwMode="auto">
          <a:xfrm>
            <a:off x="4800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5" name="Oval 30"/>
          <p:cNvSpPr>
            <a:spLocks noChangeArrowheads="1"/>
          </p:cNvSpPr>
          <p:nvPr/>
        </p:nvSpPr>
        <p:spPr bwMode="auto">
          <a:xfrm>
            <a:off x="4953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6" name="Oval 31"/>
          <p:cNvSpPr>
            <a:spLocks noChangeArrowheads="1"/>
          </p:cNvSpPr>
          <p:nvPr/>
        </p:nvSpPr>
        <p:spPr bwMode="auto">
          <a:xfrm>
            <a:off x="5105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7" name="Oval 32"/>
          <p:cNvSpPr>
            <a:spLocks noChangeArrowheads="1"/>
          </p:cNvSpPr>
          <p:nvPr/>
        </p:nvSpPr>
        <p:spPr bwMode="auto">
          <a:xfrm>
            <a:off x="5257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8" name="Oval 33"/>
          <p:cNvSpPr>
            <a:spLocks noChangeArrowheads="1"/>
          </p:cNvSpPr>
          <p:nvPr/>
        </p:nvSpPr>
        <p:spPr bwMode="auto">
          <a:xfrm>
            <a:off x="5410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09" name="Oval 34"/>
          <p:cNvSpPr>
            <a:spLocks noChangeArrowheads="1"/>
          </p:cNvSpPr>
          <p:nvPr/>
        </p:nvSpPr>
        <p:spPr bwMode="auto">
          <a:xfrm>
            <a:off x="5562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0" name="Oval 35"/>
          <p:cNvSpPr>
            <a:spLocks noChangeArrowheads="1"/>
          </p:cNvSpPr>
          <p:nvPr/>
        </p:nvSpPr>
        <p:spPr bwMode="auto">
          <a:xfrm>
            <a:off x="5715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1" name="Oval 36"/>
          <p:cNvSpPr>
            <a:spLocks noChangeArrowheads="1"/>
          </p:cNvSpPr>
          <p:nvPr/>
        </p:nvSpPr>
        <p:spPr bwMode="auto">
          <a:xfrm>
            <a:off x="5867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2" name="Oval 37"/>
          <p:cNvSpPr>
            <a:spLocks noChangeArrowheads="1"/>
          </p:cNvSpPr>
          <p:nvPr/>
        </p:nvSpPr>
        <p:spPr bwMode="auto">
          <a:xfrm>
            <a:off x="60198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13" name="Oval 38"/>
          <p:cNvSpPr>
            <a:spLocks noChangeArrowheads="1"/>
          </p:cNvSpPr>
          <p:nvPr/>
        </p:nvSpPr>
        <p:spPr bwMode="auto">
          <a:xfrm>
            <a:off x="6172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4" name="Oval 39"/>
          <p:cNvSpPr>
            <a:spLocks noChangeArrowheads="1"/>
          </p:cNvSpPr>
          <p:nvPr/>
        </p:nvSpPr>
        <p:spPr bwMode="auto">
          <a:xfrm>
            <a:off x="63246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15" name="Oval 40"/>
          <p:cNvSpPr>
            <a:spLocks noChangeArrowheads="1"/>
          </p:cNvSpPr>
          <p:nvPr/>
        </p:nvSpPr>
        <p:spPr bwMode="auto">
          <a:xfrm>
            <a:off x="6477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6" name="Oval 41"/>
          <p:cNvSpPr>
            <a:spLocks noChangeArrowheads="1"/>
          </p:cNvSpPr>
          <p:nvPr/>
        </p:nvSpPr>
        <p:spPr bwMode="auto">
          <a:xfrm>
            <a:off x="6629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7" name="Oval 42"/>
          <p:cNvSpPr>
            <a:spLocks noChangeArrowheads="1"/>
          </p:cNvSpPr>
          <p:nvPr/>
        </p:nvSpPr>
        <p:spPr bwMode="auto">
          <a:xfrm>
            <a:off x="67818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18" name="Oval 43"/>
          <p:cNvSpPr>
            <a:spLocks noChangeArrowheads="1"/>
          </p:cNvSpPr>
          <p:nvPr/>
        </p:nvSpPr>
        <p:spPr bwMode="auto">
          <a:xfrm>
            <a:off x="69342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19" name="Oval 44"/>
          <p:cNvSpPr>
            <a:spLocks noChangeArrowheads="1"/>
          </p:cNvSpPr>
          <p:nvPr/>
        </p:nvSpPr>
        <p:spPr bwMode="auto">
          <a:xfrm>
            <a:off x="70866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20" name="Oval 45"/>
          <p:cNvSpPr>
            <a:spLocks noChangeArrowheads="1"/>
          </p:cNvSpPr>
          <p:nvPr/>
        </p:nvSpPr>
        <p:spPr bwMode="auto">
          <a:xfrm>
            <a:off x="72390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21" name="Oval 46"/>
          <p:cNvSpPr>
            <a:spLocks noChangeArrowheads="1"/>
          </p:cNvSpPr>
          <p:nvPr/>
        </p:nvSpPr>
        <p:spPr bwMode="auto">
          <a:xfrm>
            <a:off x="73914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22" name="Oval 47"/>
          <p:cNvSpPr>
            <a:spLocks noChangeArrowheads="1"/>
          </p:cNvSpPr>
          <p:nvPr/>
        </p:nvSpPr>
        <p:spPr bwMode="auto">
          <a:xfrm>
            <a:off x="75438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23" name="Oval 48"/>
          <p:cNvSpPr>
            <a:spLocks noChangeArrowheads="1"/>
          </p:cNvSpPr>
          <p:nvPr/>
        </p:nvSpPr>
        <p:spPr bwMode="auto">
          <a:xfrm>
            <a:off x="7696200" y="51054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524" name="Oval 49"/>
          <p:cNvSpPr>
            <a:spLocks noChangeArrowheads="1"/>
          </p:cNvSpPr>
          <p:nvPr/>
        </p:nvSpPr>
        <p:spPr bwMode="auto">
          <a:xfrm>
            <a:off x="7848600" y="5105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5525" name="Line 50"/>
          <p:cNvSpPr>
            <a:spLocks noChangeShapeType="1"/>
          </p:cNvSpPr>
          <p:nvPr/>
        </p:nvSpPr>
        <p:spPr bwMode="auto">
          <a:xfrm>
            <a:off x="5715000" y="4800600"/>
            <a:ext cx="0" cy="8382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875" name="Group 51"/>
          <p:cNvGraphicFramePr>
            <a:graphicFrameLocks noGrp="1"/>
          </p:cNvGraphicFramePr>
          <p:nvPr/>
        </p:nvGraphicFramePr>
        <p:xfrm>
          <a:off x="1981200" y="304800"/>
          <a:ext cx="6400800" cy="4064000"/>
        </p:xfrm>
        <a:graphic>
          <a:graphicData uri="http://schemas.openxmlformats.org/drawingml/2006/table">
            <a:tbl>
              <a:tblPr/>
              <a:tblGrid>
                <a:gridCol w="1600200"/>
                <a:gridCol w="1600200"/>
                <a:gridCol w="1600200"/>
                <a:gridCol w="16002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Not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gene 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 gene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Not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significant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91%/75%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Significant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67%/25%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33%/62%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53" name="Text Box 78"/>
          <p:cNvSpPr txBox="1">
            <a:spLocks noChangeArrowheads="1"/>
          </p:cNvSpPr>
          <p:nvPr/>
        </p:nvSpPr>
        <p:spPr bwMode="auto">
          <a:xfrm>
            <a:off x="212725" y="247650"/>
            <a:ext cx="1425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P-value</a:t>
            </a:r>
          </a:p>
          <a:p>
            <a:r>
              <a:rPr lang="en-US"/>
              <a:t>0.0947</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6501" name="Rectangle 2"/>
          <p:cNvSpPr>
            <a:spLocks noGrp="1" noChangeArrowheads="1"/>
          </p:cNvSpPr>
          <p:nvPr>
            <p:ph type="title"/>
          </p:nvPr>
        </p:nvSpPr>
        <p:spPr/>
        <p:txBody>
          <a:bodyPr/>
          <a:lstStyle/>
          <a:p>
            <a:pPr eaLnBrk="1" hangingPunct="1"/>
            <a:r>
              <a:rPr lang="en-US" smtClean="0"/>
              <a:t>GSEA for all cutoffs</a:t>
            </a:r>
          </a:p>
        </p:txBody>
      </p:sp>
      <p:sp>
        <p:nvSpPr>
          <p:cNvPr id="106502" name="Rectangle 3"/>
          <p:cNvSpPr>
            <a:spLocks noGrp="1" noChangeArrowheads="1"/>
          </p:cNvSpPr>
          <p:nvPr>
            <p:ph type="body" idx="1"/>
          </p:nvPr>
        </p:nvSpPr>
        <p:spPr/>
        <p:txBody>
          <a:bodyPr/>
          <a:lstStyle/>
          <a:p>
            <a:pPr eaLnBrk="1" hangingPunct="1"/>
            <a:r>
              <a:rPr lang="en-US" sz="2800" dirty="0" smtClean="0"/>
              <a:t>If one does GSEA for all possible cutoffs, and then takes the best result, this is equivalent to an easily performed statistical test called the Kolmogorov-Smirnov test for the genes in the set vs. the genes not in the set.</a:t>
            </a:r>
          </a:p>
          <a:p>
            <a:pPr eaLnBrk="1" hangingPunct="1"/>
            <a:r>
              <a:rPr lang="en-US" sz="2800" dirty="0" smtClean="0"/>
              <a:t>Programs on </a:t>
            </a:r>
            <a:r>
              <a:rPr lang="en-US" sz="2800" dirty="0" smtClean="0">
                <a:hlinkClick r:id="rId3"/>
              </a:rPr>
              <a:t>www.broad.mit.edu/gsea/</a:t>
            </a:r>
            <a:r>
              <a:rPr lang="en-US" sz="2800" dirty="0" smtClean="0"/>
              <a:t> </a:t>
            </a:r>
          </a:p>
          <a:p>
            <a:pPr eaLnBrk="1" hangingPunct="1"/>
            <a:r>
              <a:rPr lang="en-US" sz="2800" dirty="0" smtClean="0"/>
              <a:t>However this requires a single summary number for each gene, such as a p-value.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7525" name="Rectangle 2"/>
          <p:cNvSpPr>
            <a:spLocks noGrp="1" noChangeArrowheads="1"/>
          </p:cNvSpPr>
          <p:nvPr>
            <p:ph type="title"/>
          </p:nvPr>
        </p:nvSpPr>
        <p:spPr>
          <a:xfrm>
            <a:off x="457200" y="274638"/>
            <a:ext cx="8229600" cy="868362"/>
          </a:xfrm>
        </p:spPr>
        <p:txBody>
          <a:bodyPr/>
          <a:lstStyle/>
          <a:p>
            <a:pPr eaLnBrk="1" hangingPunct="1"/>
            <a:r>
              <a:rPr lang="en-US" smtClean="0"/>
              <a:t>An Example Study</a:t>
            </a:r>
          </a:p>
        </p:txBody>
      </p:sp>
      <p:sp>
        <p:nvSpPr>
          <p:cNvPr id="107526" name="Rectangle 3"/>
          <p:cNvSpPr>
            <a:spLocks noGrp="1" noChangeArrowheads="1"/>
          </p:cNvSpPr>
          <p:nvPr>
            <p:ph type="body" idx="1"/>
          </p:nvPr>
        </p:nvSpPr>
        <p:spPr>
          <a:xfrm>
            <a:off x="838200" y="1219200"/>
            <a:ext cx="8001000" cy="4648200"/>
          </a:xfrm>
        </p:spPr>
        <p:txBody>
          <a:bodyPr/>
          <a:lstStyle/>
          <a:p>
            <a:pPr eaLnBrk="1" hangingPunct="1"/>
            <a:r>
              <a:rPr lang="en-US" sz="2400" dirty="0" smtClean="0"/>
              <a:t>This study examined the effects of relatively low-dose radiation exposure in-vivo in humans with precisely calibrated dose.</a:t>
            </a:r>
          </a:p>
          <a:p>
            <a:pPr eaLnBrk="1" hangingPunct="1"/>
            <a:r>
              <a:rPr lang="en-US" sz="2400" dirty="0" smtClean="0"/>
              <a:t>Low LET ionizing radiation is a model of cellular toxicity in which the insult can be given at a single time point with no residual external toxic content as there would be for metals and many long-lived organics.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8549" name="Rectangle 2"/>
          <p:cNvSpPr>
            <a:spLocks noGrp="1" noChangeArrowheads="1"/>
          </p:cNvSpPr>
          <p:nvPr>
            <p:ph type="title"/>
          </p:nvPr>
        </p:nvSpPr>
        <p:spPr/>
        <p:txBody>
          <a:bodyPr/>
          <a:lstStyle/>
          <a:p>
            <a:pPr eaLnBrk="1" hangingPunct="1"/>
            <a:r>
              <a:rPr lang="en-US" smtClean="0"/>
              <a:t>The study design</a:t>
            </a:r>
          </a:p>
        </p:txBody>
      </p:sp>
      <p:sp>
        <p:nvSpPr>
          <p:cNvPr id="108550" name="Rectangle 3"/>
          <p:cNvSpPr>
            <a:spLocks noGrp="1" noChangeArrowheads="1"/>
          </p:cNvSpPr>
          <p:nvPr>
            <p:ph type="body" idx="1"/>
          </p:nvPr>
        </p:nvSpPr>
        <p:spPr/>
        <p:txBody>
          <a:bodyPr/>
          <a:lstStyle/>
          <a:p>
            <a:pPr eaLnBrk="1" hangingPunct="1">
              <a:lnSpc>
                <a:spcPct val="90000"/>
              </a:lnSpc>
            </a:pPr>
            <a:r>
              <a:rPr lang="en-US" dirty="0" smtClean="0"/>
              <a:t>Men were treated for prostate cancer with daily fractions of 2 </a:t>
            </a:r>
            <a:r>
              <a:rPr lang="en-US" dirty="0" err="1" smtClean="0"/>
              <a:t>Gy</a:t>
            </a:r>
            <a:r>
              <a:rPr lang="en-US" dirty="0" smtClean="0"/>
              <a:t> for a total dose to the prostate of 74 </a:t>
            </a:r>
            <a:r>
              <a:rPr lang="en-US" dirty="0" err="1" smtClean="0"/>
              <a:t>Gy</a:t>
            </a:r>
            <a:r>
              <a:rPr lang="en-US" dirty="0" smtClean="0"/>
              <a:t>.</a:t>
            </a:r>
          </a:p>
          <a:p>
            <a:pPr eaLnBrk="1" hangingPunct="1">
              <a:lnSpc>
                <a:spcPct val="90000"/>
              </a:lnSpc>
            </a:pPr>
            <a:r>
              <a:rPr lang="en-US" dirty="0" smtClean="0"/>
              <a:t>Parts of the abdomen outside the field were exposed to lower doses.</a:t>
            </a:r>
          </a:p>
          <a:p>
            <a:pPr eaLnBrk="1" hangingPunct="1">
              <a:lnSpc>
                <a:spcPct val="90000"/>
              </a:lnSpc>
            </a:pPr>
            <a:r>
              <a:rPr lang="en-US" dirty="0" smtClean="0"/>
              <a:t>These could be precisely quantitated by computer simulation and direct measurements by MOSFETs.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9573" name="Rectangle 2"/>
          <p:cNvSpPr>
            <a:spLocks noGrp="1" noChangeArrowheads="1"/>
          </p:cNvSpPr>
          <p:nvPr>
            <p:ph type="body" idx="1"/>
          </p:nvPr>
        </p:nvSpPr>
        <p:spPr>
          <a:xfrm>
            <a:off x="838200" y="381000"/>
            <a:ext cx="8077200" cy="5715000"/>
          </a:xfrm>
        </p:spPr>
        <p:txBody>
          <a:bodyPr/>
          <a:lstStyle/>
          <a:p>
            <a:pPr eaLnBrk="1" hangingPunct="1">
              <a:lnSpc>
                <a:spcPct val="90000"/>
              </a:lnSpc>
            </a:pPr>
            <a:r>
              <a:rPr lang="en-US" sz="3000" dirty="0" smtClean="0"/>
              <a:t>A 3mm biopsy was taken of abdominal skin before the first exposure, then three more were taken three hours after the first exposure at sites with doses of 1, 10, and 100 </a:t>
            </a:r>
            <a:r>
              <a:rPr lang="en-US" sz="3000" dirty="0" err="1" smtClean="0"/>
              <a:t>cGy</a:t>
            </a:r>
            <a:r>
              <a:rPr lang="en-US" sz="3000" dirty="0" smtClean="0"/>
              <a:t>.</a:t>
            </a:r>
          </a:p>
          <a:p>
            <a:pPr eaLnBrk="1" hangingPunct="1">
              <a:lnSpc>
                <a:spcPct val="90000"/>
              </a:lnSpc>
            </a:pPr>
            <a:r>
              <a:rPr lang="en-US" sz="3000" dirty="0" smtClean="0"/>
              <a:t>RNA was extracted and hybridized on </a:t>
            </a:r>
            <a:r>
              <a:rPr lang="en-US" sz="3000" dirty="0" err="1" smtClean="0"/>
              <a:t>Affymetrix</a:t>
            </a:r>
            <a:r>
              <a:rPr lang="en-US" sz="3000" dirty="0" smtClean="0"/>
              <a:t> HG U133 Plus 2.0 whole genome arrays.</a:t>
            </a:r>
          </a:p>
          <a:p>
            <a:pPr eaLnBrk="1" hangingPunct="1">
              <a:lnSpc>
                <a:spcPct val="90000"/>
              </a:lnSpc>
            </a:pPr>
            <a:r>
              <a:rPr lang="en-US" sz="3000" dirty="0" smtClean="0"/>
              <a:t>The question asked was whether a particular gene had a linear dose response, or a response that was linear in (modified) log dose (0, 1, 10, 100 -&gt; -1, 0, 1, 2).</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0597" name="Rectangle 2"/>
          <p:cNvSpPr>
            <a:spLocks noGrp="1" noChangeArrowheads="1"/>
          </p:cNvSpPr>
          <p:nvPr>
            <p:ph type="title"/>
          </p:nvPr>
        </p:nvSpPr>
        <p:spPr/>
        <p:txBody>
          <a:bodyPr/>
          <a:lstStyle/>
          <a:p>
            <a:pPr eaLnBrk="1" hangingPunct="1"/>
            <a:r>
              <a:rPr lang="en-US" smtClean="0"/>
              <a:t>Why is this difficult?</a:t>
            </a:r>
          </a:p>
        </p:txBody>
      </p:sp>
      <p:sp>
        <p:nvSpPr>
          <p:cNvPr id="110598" name="Rectangle 3"/>
          <p:cNvSpPr>
            <a:spLocks noGrp="1" noChangeArrowheads="1"/>
          </p:cNvSpPr>
          <p:nvPr>
            <p:ph type="body" idx="1"/>
          </p:nvPr>
        </p:nvSpPr>
        <p:spPr/>
        <p:txBody>
          <a:bodyPr/>
          <a:lstStyle/>
          <a:p>
            <a:pPr eaLnBrk="1" hangingPunct="1"/>
            <a:r>
              <a:rPr lang="en-US" smtClean="0"/>
              <a:t>For a single patient, there are only 4 data points, so the statistical test is not very powerful.</a:t>
            </a:r>
          </a:p>
          <a:p>
            <a:pPr eaLnBrk="1" hangingPunct="1"/>
            <a:r>
              <a:rPr lang="en-US" smtClean="0"/>
              <a:t>With 54,675 probe sets, very apparently significant results can happen by chance, so the barrier for true significance is very high.</a:t>
            </a:r>
          </a:p>
          <a:p>
            <a:pPr eaLnBrk="1" hangingPunct="1"/>
            <a:r>
              <a:rPr lang="en-US" smtClean="0"/>
              <a:t>This happens in any small sized array study.</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2293" name="Rectangle 2"/>
          <p:cNvSpPr>
            <a:spLocks noGrp="1" noChangeArrowheads="1"/>
          </p:cNvSpPr>
          <p:nvPr>
            <p:ph type="title"/>
          </p:nvPr>
        </p:nvSpPr>
        <p:spPr/>
        <p:txBody>
          <a:bodyPr/>
          <a:lstStyle/>
          <a:p>
            <a:pPr eaLnBrk="1" hangingPunct="1"/>
            <a:r>
              <a:rPr lang="en-US" smtClean="0"/>
              <a:t>Outline of Topics</a:t>
            </a:r>
          </a:p>
        </p:txBody>
      </p:sp>
      <p:sp>
        <p:nvSpPr>
          <p:cNvPr id="12294" name="Rectangle 3"/>
          <p:cNvSpPr>
            <a:spLocks noGrp="1" noChangeArrowheads="1"/>
          </p:cNvSpPr>
          <p:nvPr>
            <p:ph type="body" idx="1"/>
          </p:nvPr>
        </p:nvSpPr>
        <p:spPr/>
        <p:txBody>
          <a:bodyPr/>
          <a:lstStyle/>
          <a:p>
            <a:pPr eaLnBrk="1" hangingPunct="1"/>
            <a:r>
              <a:rPr lang="en-US" smtClean="0"/>
              <a:t>Introduction to the Gene Ontologies (GO)</a:t>
            </a:r>
          </a:p>
          <a:p>
            <a:pPr eaLnBrk="1" hangingPunct="1"/>
            <a:endParaRPr lang="en-US" smtClean="0"/>
          </a:p>
          <a:p>
            <a:pPr eaLnBrk="1" hangingPunct="1"/>
            <a:r>
              <a:rPr lang="en-US" smtClean="0"/>
              <a:t>Annotations to GO terms</a:t>
            </a:r>
          </a:p>
          <a:p>
            <a:pPr eaLnBrk="1" hangingPunct="1"/>
            <a:endParaRPr lang="en-US" smtClean="0"/>
          </a:p>
          <a:p>
            <a:pPr eaLnBrk="1" hangingPunct="1"/>
            <a:r>
              <a:rPr lang="en-US" smtClean="0"/>
              <a:t>GO Tools</a:t>
            </a:r>
          </a:p>
          <a:p>
            <a:pPr eaLnBrk="1" hangingPunct="1"/>
            <a:endParaRPr lang="en-US" smtClean="0"/>
          </a:p>
          <a:p>
            <a:pPr eaLnBrk="1" hangingPunct="1"/>
            <a:r>
              <a:rPr lang="en-US" smtClean="0"/>
              <a:t>Applications of GO</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1621" name="Rectangle 2"/>
          <p:cNvSpPr>
            <a:spLocks noGrp="1" noChangeArrowheads="1"/>
          </p:cNvSpPr>
          <p:nvPr>
            <p:ph type="body" idx="1"/>
          </p:nvPr>
        </p:nvSpPr>
        <p:spPr>
          <a:xfrm>
            <a:off x="762000" y="381000"/>
            <a:ext cx="8153400" cy="5715000"/>
          </a:xfrm>
        </p:spPr>
        <p:txBody>
          <a:bodyPr/>
          <a:lstStyle/>
          <a:p>
            <a:pPr eaLnBrk="1" hangingPunct="1">
              <a:lnSpc>
                <a:spcPct val="90000"/>
              </a:lnSpc>
            </a:pPr>
            <a:r>
              <a:rPr lang="en-US" sz="2800" dirty="0" smtClean="0"/>
              <a:t>There are reasons to believe that there may be inter-individual variability in response to radiation.</a:t>
            </a:r>
          </a:p>
          <a:p>
            <a:pPr eaLnBrk="1" hangingPunct="1">
              <a:lnSpc>
                <a:spcPct val="90000"/>
              </a:lnSpc>
            </a:pPr>
            <a:r>
              <a:rPr lang="en-US" sz="2800" dirty="0" smtClean="0"/>
              <a:t>This means that we may not be able to look for results that are highly consistent across individuals.</a:t>
            </a:r>
          </a:p>
          <a:p>
            <a:pPr eaLnBrk="1" hangingPunct="1">
              <a:lnSpc>
                <a:spcPct val="90000"/>
              </a:lnSpc>
            </a:pPr>
            <a:r>
              <a:rPr lang="en-US" sz="2800" dirty="0" smtClean="0"/>
              <a:t>One aspect is the timing of transcriptional cascades.</a:t>
            </a:r>
          </a:p>
          <a:p>
            <a:pPr eaLnBrk="1" hangingPunct="1">
              <a:lnSpc>
                <a:spcPct val="90000"/>
              </a:lnSpc>
            </a:pPr>
            <a:r>
              <a:rPr lang="en-US" sz="2800" dirty="0" smtClean="0"/>
              <a:t>Another is polymorphisms that lead to similar probes being differentially expressed, but not the same ones.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2645" name="Text Box 2"/>
          <p:cNvSpPr txBox="1">
            <a:spLocks noChangeArrowheads="1"/>
          </p:cNvSpPr>
          <p:nvPr/>
        </p:nvSpPr>
        <p:spPr bwMode="auto">
          <a:xfrm>
            <a:off x="3946525" y="95250"/>
            <a:ext cx="1373188" cy="604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 1</a:t>
            </a:r>
          </a:p>
        </p:txBody>
      </p:sp>
      <p:sp>
        <p:nvSpPr>
          <p:cNvPr id="112646" name="Text Box 3"/>
          <p:cNvSpPr txBox="1">
            <a:spLocks noChangeArrowheads="1"/>
          </p:cNvSpPr>
          <p:nvPr/>
        </p:nvSpPr>
        <p:spPr bwMode="auto">
          <a:xfrm>
            <a:off x="3962400" y="1752600"/>
            <a:ext cx="1373188" cy="604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 2</a:t>
            </a:r>
          </a:p>
        </p:txBody>
      </p:sp>
      <p:sp>
        <p:nvSpPr>
          <p:cNvPr id="112647" name="Text Box 4"/>
          <p:cNvSpPr txBox="1">
            <a:spLocks noChangeArrowheads="1"/>
          </p:cNvSpPr>
          <p:nvPr/>
        </p:nvSpPr>
        <p:spPr bwMode="auto">
          <a:xfrm>
            <a:off x="3962400" y="5872163"/>
            <a:ext cx="1373188" cy="604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 3</a:t>
            </a:r>
          </a:p>
        </p:txBody>
      </p:sp>
      <p:sp>
        <p:nvSpPr>
          <p:cNvPr id="112648" name="Text Box 5"/>
          <p:cNvSpPr txBox="1">
            <a:spLocks noChangeArrowheads="1"/>
          </p:cNvSpPr>
          <p:nvPr/>
        </p:nvSpPr>
        <p:spPr bwMode="auto">
          <a:xfrm>
            <a:off x="6764338" y="76200"/>
            <a:ext cx="1271587" cy="604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Gene1</a:t>
            </a:r>
          </a:p>
        </p:txBody>
      </p:sp>
      <p:sp>
        <p:nvSpPr>
          <p:cNvPr id="112649" name="Text Box 6"/>
          <p:cNvSpPr txBox="1">
            <a:spLocks noChangeArrowheads="1"/>
          </p:cNvSpPr>
          <p:nvPr/>
        </p:nvSpPr>
        <p:spPr bwMode="auto">
          <a:xfrm>
            <a:off x="6780213" y="3586163"/>
            <a:ext cx="1373187" cy="604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 2</a:t>
            </a:r>
          </a:p>
        </p:txBody>
      </p:sp>
      <p:sp>
        <p:nvSpPr>
          <p:cNvPr id="112650" name="Text Box 7"/>
          <p:cNvSpPr txBox="1">
            <a:spLocks noChangeArrowheads="1"/>
          </p:cNvSpPr>
          <p:nvPr/>
        </p:nvSpPr>
        <p:spPr bwMode="auto">
          <a:xfrm>
            <a:off x="6780213" y="5853113"/>
            <a:ext cx="1373187" cy="604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t>Gene 3</a:t>
            </a:r>
          </a:p>
        </p:txBody>
      </p:sp>
      <p:cxnSp>
        <p:nvCxnSpPr>
          <p:cNvPr id="112651" name="AutoShape 8"/>
          <p:cNvCxnSpPr>
            <a:cxnSpLocks noChangeShapeType="1"/>
            <a:stCxn id="112645" idx="2"/>
            <a:endCxn id="112646" idx="0"/>
          </p:cNvCxnSpPr>
          <p:nvPr/>
        </p:nvCxnSpPr>
        <p:spPr bwMode="auto">
          <a:xfrm>
            <a:off x="4633913" y="712788"/>
            <a:ext cx="15875" cy="1027112"/>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52" name="AutoShape 9"/>
          <p:cNvCxnSpPr>
            <a:cxnSpLocks noChangeShapeType="1"/>
            <a:endCxn id="112647" idx="0"/>
          </p:cNvCxnSpPr>
          <p:nvPr/>
        </p:nvCxnSpPr>
        <p:spPr bwMode="auto">
          <a:xfrm>
            <a:off x="4648200" y="2362200"/>
            <a:ext cx="1588" cy="3497263"/>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53" name="AutoShape 10"/>
          <p:cNvCxnSpPr>
            <a:cxnSpLocks noChangeShapeType="1"/>
            <a:endCxn id="112650" idx="0"/>
          </p:cNvCxnSpPr>
          <p:nvPr/>
        </p:nvCxnSpPr>
        <p:spPr bwMode="auto">
          <a:xfrm>
            <a:off x="7467600" y="4230688"/>
            <a:ext cx="0" cy="1609725"/>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54" name="AutoShape 11"/>
          <p:cNvCxnSpPr>
            <a:cxnSpLocks noChangeShapeType="1"/>
            <a:endCxn id="112649" idx="0"/>
          </p:cNvCxnSpPr>
          <p:nvPr/>
        </p:nvCxnSpPr>
        <p:spPr bwMode="auto">
          <a:xfrm>
            <a:off x="7467600" y="762000"/>
            <a:ext cx="0" cy="2811463"/>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655" name="Line 12"/>
          <p:cNvSpPr>
            <a:spLocks noChangeShapeType="1"/>
          </p:cNvSpPr>
          <p:nvPr/>
        </p:nvSpPr>
        <p:spPr bwMode="auto">
          <a:xfrm>
            <a:off x="3352800" y="2971800"/>
            <a:ext cx="556260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6" name="Text Box 13"/>
          <p:cNvSpPr txBox="1">
            <a:spLocks noChangeArrowheads="1"/>
          </p:cNvSpPr>
          <p:nvPr/>
        </p:nvSpPr>
        <p:spPr bwMode="auto">
          <a:xfrm>
            <a:off x="1752600" y="2667000"/>
            <a:ext cx="1482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a:solidFill>
                  <a:schemeClr val="bg2"/>
                </a:solidFill>
              </a:rPr>
              <a:t>3 Hours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3669" name="Rectangle 2"/>
          <p:cNvSpPr>
            <a:spLocks noGrp="1" noChangeArrowheads="1"/>
          </p:cNvSpPr>
          <p:nvPr>
            <p:ph type="title"/>
          </p:nvPr>
        </p:nvSpPr>
        <p:spPr/>
        <p:txBody>
          <a:bodyPr/>
          <a:lstStyle/>
          <a:p>
            <a:pPr eaLnBrk="1" hangingPunct="1"/>
            <a:r>
              <a:rPr lang="en-US" smtClean="0"/>
              <a:t>The ToTS Method</a:t>
            </a:r>
          </a:p>
        </p:txBody>
      </p:sp>
      <p:sp>
        <p:nvSpPr>
          <p:cNvPr id="113670" name="Rectangle 3"/>
          <p:cNvSpPr>
            <a:spLocks noGrp="1" noChangeArrowheads="1"/>
          </p:cNvSpPr>
          <p:nvPr>
            <p:ph type="body" idx="1"/>
          </p:nvPr>
        </p:nvSpPr>
        <p:spPr/>
        <p:txBody>
          <a:bodyPr/>
          <a:lstStyle/>
          <a:p>
            <a:pPr eaLnBrk="1" hangingPunct="1"/>
            <a:r>
              <a:rPr lang="en-US" dirty="0" smtClean="0"/>
              <a:t>For a gene group like zinc finger proteins, identify the probe sets that relate to that gene group.</a:t>
            </a:r>
          </a:p>
          <a:p>
            <a:pPr eaLnBrk="1" hangingPunct="1"/>
            <a:r>
              <a:rPr lang="en-US" dirty="0" err="1" smtClean="0"/>
              <a:t>ToTS</a:t>
            </a:r>
            <a:r>
              <a:rPr lang="en-US" dirty="0" smtClean="0"/>
              <a:t> = Test of Test Statistics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4693" name="Rectangle 2"/>
          <p:cNvSpPr>
            <a:spLocks noGrp="1" noChangeArrowheads="1"/>
          </p:cNvSpPr>
          <p:nvPr>
            <p:ph type="body" idx="1"/>
          </p:nvPr>
        </p:nvSpPr>
        <p:spPr>
          <a:xfrm>
            <a:off x="914400" y="304800"/>
            <a:ext cx="8001000" cy="5791200"/>
          </a:xfrm>
        </p:spPr>
        <p:txBody>
          <a:bodyPr/>
          <a:lstStyle/>
          <a:p>
            <a:pPr eaLnBrk="1" hangingPunct="1"/>
            <a:r>
              <a:rPr lang="en-US" sz="2800" dirty="0" smtClean="0"/>
              <a:t>For each probe set, conduct a statistical test to try to show a linear dose </a:t>
            </a:r>
            <a:r>
              <a:rPr lang="en-US" sz="2800" dirty="0" err="1" smtClean="0"/>
              <a:t>reponse</a:t>
            </a:r>
            <a:r>
              <a:rPr lang="en-US" sz="2800" dirty="0" smtClean="0"/>
              <a:t>.</a:t>
            </a:r>
          </a:p>
          <a:p>
            <a:pPr eaLnBrk="1" hangingPunct="1"/>
            <a:r>
              <a:rPr lang="en-US" sz="2800" dirty="0" smtClean="0"/>
              <a:t>This yields a t-statistic, which may be positive or negative.</a:t>
            </a:r>
          </a:p>
          <a:p>
            <a:pPr eaLnBrk="1" hangingPunct="1"/>
            <a:r>
              <a:rPr lang="en-US" sz="2800" dirty="0" smtClean="0"/>
              <a:t>Conduct a statistical test on the group of t-statistics, testing the hypothesis that the average is zero, vs. leaning to up-regulation or leaning to down-regulation</a:t>
            </a:r>
          </a:p>
          <a:p>
            <a:pPr eaLnBrk="1" hangingPunct="1"/>
            <a:r>
              <a:rPr lang="en-US" sz="2800" dirty="0" smtClean="0"/>
              <a:t>This could be a t-test, but we used in this case the Wilcoxon test.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5717" name="Rectangle 2"/>
          <p:cNvSpPr>
            <a:spLocks noGrp="1" noChangeArrowheads="1"/>
          </p:cNvSpPr>
          <p:nvPr>
            <p:ph type="body" idx="1"/>
          </p:nvPr>
        </p:nvSpPr>
        <p:spPr>
          <a:xfrm>
            <a:off x="762000" y="304800"/>
            <a:ext cx="8153400" cy="5791200"/>
          </a:xfrm>
        </p:spPr>
        <p:txBody>
          <a:bodyPr/>
          <a:lstStyle/>
          <a:p>
            <a:pPr eaLnBrk="1" hangingPunct="1"/>
            <a:r>
              <a:rPr lang="en-US" dirty="0" smtClean="0"/>
              <a:t>This can be done one patient at a time, but we can also accommodate inter-individual variability in a study with more than one individual by testing for an overall trend across individuals</a:t>
            </a:r>
          </a:p>
          <a:p>
            <a:pPr eaLnBrk="1" hangingPunct="1"/>
            <a:r>
              <a:rPr lang="en-US" dirty="0" smtClean="0"/>
              <a:t>This is not possible using GSEA, so the </a:t>
            </a:r>
            <a:r>
              <a:rPr lang="en-US" dirty="0" err="1" smtClean="0"/>
              <a:t>ToTS</a:t>
            </a:r>
            <a:r>
              <a:rPr lang="en-US" dirty="0" smtClean="0"/>
              <a:t> method is more broadly applicable.</a:t>
            </a:r>
          </a:p>
          <a:p>
            <a:pPr eaLnBrk="1" hangingPunct="1"/>
            <a:r>
              <a:rPr lang="en-US" dirty="0" smtClean="0"/>
              <a:t>This was published in October, 2005 in </a:t>
            </a:r>
            <a:r>
              <a:rPr lang="en-US" i="1" dirty="0" smtClean="0"/>
              <a:t>Bioinformatics</a:t>
            </a:r>
            <a:r>
              <a:rPr lang="en-US" dirty="0" smtClean="0"/>
              <a: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6741" name="Rectangle 2"/>
          <p:cNvSpPr>
            <a:spLocks noGrp="1" noChangeArrowheads="1"/>
          </p:cNvSpPr>
          <p:nvPr>
            <p:ph type="title"/>
          </p:nvPr>
        </p:nvSpPr>
        <p:spPr/>
        <p:txBody>
          <a:bodyPr/>
          <a:lstStyle/>
          <a:p>
            <a:pPr eaLnBrk="1" hangingPunct="1"/>
            <a:r>
              <a:rPr lang="en-US" smtClean="0"/>
              <a:t>Integrity and Consistency </a:t>
            </a:r>
          </a:p>
        </p:txBody>
      </p:sp>
      <p:sp>
        <p:nvSpPr>
          <p:cNvPr id="116742" name="Rectangle 3"/>
          <p:cNvSpPr>
            <a:spLocks noGrp="1" noChangeArrowheads="1"/>
          </p:cNvSpPr>
          <p:nvPr>
            <p:ph type="body" idx="1"/>
          </p:nvPr>
        </p:nvSpPr>
        <p:spPr/>
        <p:txBody>
          <a:bodyPr/>
          <a:lstStyle/>
          <a:p>
            <a:pPr eaLnBrk="1" hangingPunct="1">
              <a:lnSpc>
                <a:spcPct val="80000"/>
              </a:lnSpc>
            </a:pPr>
            <a:r>
              <a:rPr lang="en-US" sz="2800" smtClean="0"/>
              <a:t>For zinc finger proteins, there are 799 probe sets and 8 patients for a total of 6,392 different dose-response t-tests</a:t>
            </a:r>
          </a:p>
          <a:p>
            <a:pPr eaLnBrk="1" hangingPunct="1">
              <a:lnSpc>
                <a:spcPct val="80000"/>
              </a:lnSpc>
            </a:pPr>
            <a:r>
              <a:rPr lang="en-US" sz="2800" smtClean="0"/>
              <a:t>The Wilcoxon test that the median of these is zero is rejected with a calculated p-value of 0.00008.</a:t>
            </a:r>
          </a:p>
          <a:p>
            <a:pPr eaLnBrk="1" hangingPunct="1">
              <a:lnSpc>
                <a:spcPct val="80000"/>
              </a:lnSpc>
            </a:pPr>
            <a:r>
              <a:rPr lang="en-US" sz="2800" smtClean="0"/>
              <a:t>We randomly sampled 2000 sets of probe sets of size 799, and in no case got a more significant result. We call this an empirical p-value (0.000 in this case).</a:t>
            </a:r>
          </a:p>
          <a:p>
            <a:pPr eaLnBrk="1" hangingPunct="1">
              <a:lnSpc>
                <a:spcPct val="80000"/>
              </a:lnSpc>
            </a:pPr>
            <a:r>
              <a:rPr lang="en-US" sz="2800" smtClean="0"/>
              <a:t>This is needed because the 6,392 tests are all from 32 arrays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17765" name="Picture 2" descr="plo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4138"/>
            <a:ext cx="6781800"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graphicFrame>
        <p:nvGraphicFramePr>
          <p:cNvPr id="744450" name="Group 2"/>
          <p:cNvGraphicFramePr>
            <a:graphicFrameLocks noGrp="1"/>
          </p:cNvGraphicFramePr>
          <p:nvPr/>
        </p:nvGraphicFramePr>
        <p:xfrm>
          <a:off x="2514600" y="533400"/>
          <a:ext cx="6096000" cy="5181600"/>
        </p:xfrm>
        <a:graphic>
          <a:graphicData uri="http://schemas.openxmlformats.org/drawingml/2006/table">
            <a:tbl>
              <a:tblPr/>
              <a:tblGrid>
                <a:gridCol w="2032000"/>
                <a:gridCol w="2032000"/>
                <a:gridCol w="20320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Patient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EPV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0.044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0.039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19813" name="Rectangle 2"/>
          <p:cNvSpPr>
            <a:spLocks noGrp="1" noChangeArrowheads="1"/>
          </p:cNvSpPr>
          <p:nvPr>
            <p:ph type="title"/>
          </p:nvPr>
        </p:nvSpPr>
        <p:spPr/>
        <p:txBody>
          <a:bodyPr/>
          <a:lstStyle/>
          <a:p>
            <a:pPr eaLnBrk="1" hangingPunct="1"/>
            <a:r>
              <a:rPr lang="en-US" smtClean="0"/>
              <a:t>Major Advantages</a:t>
            </a:r>
          </a:p>
        </p:txBody>
      </p:sp>
      <p:sp>
        <p:nvSpPr>
          <p:cNvPr id="119814" name="Rectangle 3"/>
          <p:cNvSpPr>
            <a:spLocks noGrp="1" noChangeArrowheads="1"/>
          </p:cNvSpPr>
          <p:nvPr>
            <p:ph type="body" idx="1"/>
          </p:nvPr>
        </p:nvSpPr>
        <p:spPr/>
        <p:txBody>
          <a:bodyPr/>
          <a:lstStyle/>
          <a:p>
            <a:pPr eaLnBrk="1" hangingPunct="1"/>
            <a:r>
              <a:rPr lang="en-US" dirty="0" smtClean="0"/>
              <a:t>More sensitive to weak or diffuse signals</a:t>
            </a:r>
          </a:p>
          <a:p>
            <a:pPr eaLnBrk="1" hangingPunct="1"/>
            <a:r>
              <a:rPr lang="en-US" dirty="0" smtClean="0"/>
              <a:t>Able to cope with inter-individual variability in response</a:t>
            </a:r>
          </a:p>
          <a:p>
            <a:pPr eaLnBrk="1" hangingPunct="1"/>
            <a:r>
              <a:rPr lang="en-US" dirty="0" smtClean="0"/>
              <a:t>Conclusions are solidly based statistically</a:t>
            </a:r>
          </a:p>
          <a:p>
            <a:pPr eaLnBrk="1" hangingPunct="1"/>
            <a:r>
              <a:rPr lang="en-US" dirty="0" smtClean="0"/>
              <a:t>Can use a variety of types of biological knowledge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Significance</a:t>
            </a:r>
            <a:endParaRPr lang="en-US"/>
          </a:p>
        </p:txBody>
      </p:sp>
      <p:sp>
        <p:nvSpPr>
          <p:cNvPr id="3" name="Content Placeholder 2"/>
          <p:cNvSpPr>
            <a:spLocks noGrp="1"/>
          </p:cNvSpPr>
          <p:nvPr>
            <p:ph idx="1"/>
          </p:nvPr>
        </p:nvSpPr>
        <p:spPr/>
        <p:txBody>
          <a:bodyPr/>
          <a:lstStyle/>
          <a:p>
            <a:r>
              <a:rPr lang="en-US" sz="2800" dirty="0" smtClean="0"/>
              <a:t>For each gene set, </a:t>
            </a:r>
            <a:r>
              <a:rPr lang="en-US" sz="2800" dirty="0" err="1" smtClean="0"/>
              <a:t>hypergeometric</a:t>
            </a:r>
            <a:r>
              <a:rPr lang="en-US" sz="2800" dirty="0" smtClean="0"/>
              <a:t> = Fisher’s exact test. </a:t>
            </a:r>
          </a:p>
          <a:p>
            <a:r>
              <a:rPr lang="en-US" sz="2800" dirty="0" smtClean="0"/>
              <a:t>Not robust to correlations.</a:t>
            </a:r>
          </a:p>
          <a:p>
            <a:r>
              <a:rPr lang="en-US" sz="2800" dirty="0" smtClean="0"/>
              <a:t>Simple to implement</a:t>
            </a:r>
          </a:p>
          <a:p>
            <a:r>
              <a:rPr lang="en-US" sz="2800" dirty="0" smtClean="0"/>
              <a:t>Requires specific cutoff</a:t>
            </a:r>
          </a:p>
          <a:p>
            <a:r>
              <a:rPr lang="en-US" sz="2800" dirty="0" smtClean="0"/>
              <a:t>GSEA KS test is a generalization if used with the standard KS significance points</a:t>
            </a:r>
          </a:p>
          <a:p>
            <a:r>
              <a:rPr lang="en-US" sz="2800" dirty="0" smtClean="0"/>
              <a:t>Must be adjusted (say, by FDR) if many gene sets are used.</a:t>
            </a:r>
          </a:p>
        </p:txBody>
      </p:sp>
      <p:sp>
        <p:nvSpPr>
          <p:cNvPr id="4" name="Date Placeholder 3"/>
          <p:cNvSpPr>
            <a:spLocks noGrp="1"/>
          </p:cNvSpPr>
          <p:nvPr>
            <p:ph type="dt" sz="half" idx="10"/>
          </p:nvPr>
        </p:nvSpPr>
        <p:spPr/>
        <p:txBody>
          <a:bodyPr/>
          <a:lstStyle/>
          <a:p>
            <a:pPr>
              <a:defRPr/>
            </a:pPr>
            <a:r>
              <a:rPr lang="en-US" smtClean="0"/>
              <a:t>May 5, 2015</a:t>
            </a:r>
            <a:endParaRPr lang="en-US"/>
          </a:p>
        </p:txBody>
      </p:sp>
      <p:sp>
        <p:nvSpPr>
          <p:cNvPr id="5" name="Footer Placeholder 4"/>
          <p:cNvSpPr>
            <a:spLocks noGrp="1"/>
          </p:cNvSpPr>
          <p:nvPr>
            <p:ph type="ftr" sz="quarter" idx="11"/>
          </p:nvPr>
        </p:nvSpPr>
        <p:spPr/>
        <p:txBody>
          <a:bodyPr/>
          <a:lstStyle/>
          <a:p>
            <a:pPr>
              <a:defRPr/>
            </a:pPr>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pPr>
              <a:defRPr/>
            </a:pPr>
            <a:fld id="{907E8B50-EEFE-4742-BCDC-377997AC3008}" type="slidenum">
              <a:rPr lang="en-US" smtClean="0"/>
              <a:pPr>
                <a:defRPr/>
              </a:pPr>
              <a:t>119</a:t>
            </a:fld>
            <a:endParaRPr lang="en-US"/>
          </a:p>
        </p:txBody>
      </p:sp>
    </p:spTree>
    <p:extLst>
      <p:ext uri="{BB962C8B-B14F-4D97-AF65-F5344CB8AC3E}">
        <p14:creationId xmlns:p14="http://schemas.microsoft.com/office/powerpoint/2010/main" val="255072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3317" name="Text Box 2"/>
          <p:cNvSpPr txBox="1">
            <a:spLocks noChangeArrowheads="1"/>
          </p:cNvSpPr>
          <p:nvPr/>
        </p:nvSpPr>
        <p:spPr bwMode="auto">
          <a:xfrm>
            <a:off x="103188" y="1025525"/>
            <a:ext cx="893127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spcBef>
                <a:spcPct val="50000"/>
              </a:spcBef>
            </a:pPr>
            <a:r>
              <a:rPr kumimoji="0" lang="en-US" sz="3600"/>
              <a:t>What is an Ontology?  (from OED)</a:t>
            </a:r>
            <a:endParaRPr kumimoji="0" lang="en-US" sz="4800"/>
          </a:p>
          <a:p>
            <a:pPr>
              <a:spcBef>
                <a:spcPct val="50000"/>
              </a:spcBef>
            </a:pPr>
            <a:r>
              <a:rPr kumimoji="0" lang="en-US" sz="2800" b="1"/>
              <a:t>1721</a:t>
            </a:r>
            <a:r>
              <a:rPr kumimoji="0" lang="en-US" sz="2800"/>
              <a:t> B</a:t>
            </a:r>
            <a:r>
              <a:rPr kumimoji="0" lang="en-US" sz="2100"/>
              <a:t>AILEY</a:t>
            </a:r>
            <a:r>
              <a:rPr kumimoji="0" lang="en-US" sz="2800"/>
              <a:t>, </a:t>
            </a:r>
            <a:r>
              <a:rPr kumimoji="0" lang="en-US" sz="2800" i="1"/>
              <a:t>Ontology</a:t>
            </a:r>
            <a:r>
              <a:rPr kumimoji="0" lang="en-US" sz="2800"/>
              <a:t>, an Account of being in the Abstract. </a:t>
            </a:r>
            <a:r>
              <a:rPr kumimoji="0" lang="en-US" sz="2800" b="1"/>
              <a:t>1733</a:t>
            </a:r>
            <a:r>
              <a:rPr kumimoji="0" lang="en-US" sz="2800"/>
              <a:t>  (</a:t>
            </a:r>
            <a:r>
              <a:rPr kumimoji="0" lang="en-US" sz="2800" i="1"/>
              <a:t>title</a:t>
            </a:r>
            <a:r>
              <a:rPr kumimoji="0" lang="en-US" sz="2800"/>
              <a:t>) A Brief Scheme of Ontology or the Science of Being in General. </a:t>
            </a:r>
            <a:r>
              <a:rPr kumimoji="0" lang="en-US" sz="2800" b="1" i="1"/>
              <a:t>a</a:t>
            </a:r>
            <a:r>
              <a:rPr kumimoji="0" lang="en-US" sz="2800" b="1"/>
              <a:t>1832</a:t>
            </a:r>
            <a:r>
              <a:rPr kumimoji="0" lang="en-US" sz="2800"/>
              <a:t> B</a:t>
            </a:r>
            <a:r>
              <a:rPr kumimoji="0" lang="en-US" sz="2100"/>
              <a:t>ENTHAM</a:t>
            </a:r>
            <a:r>
              <a:rPr kumimoji="0" lang="en-US" sz="2800"/>
              <a:t> </a:t>
            </a:r>
            <a:r>
              <a:rPr kumimoji="0" lang="en-US" sz="2800" i="1"/>
              <a:t>Fragm. Ontol.</a:t>
            </a:r>
            <a:r>
              <a:rPr kumimoji="0" lang="en-US" sz="2800"/>
              <a:t> Wks. 1843 VIII. 195 The field of ontology, or as it may otherwise be termed, the field of supremely abstract entities, is a yet untrodden labyrinth. </a:t>
            </a:r>
            <a:r>
              <a:rPr kumimoji="0" lang="en-US" sz="2800" b="1"/>
              <a:t>1884</a:t>
            </a:r>
            <a:r>
              <a:rPr kumimoji="0" lang="en-US" sz="2800"/>
              <a:t> B</a:t>
            </a:r>
            <a:r>
              <a:rPr kumimoji="0" lang="en-US" sz="2100"/>
              <a:t>OSANQUET</a:t>
            </a:r>
            <a:r>
              <a:rPr kumimoji="0" lang="en-US" sz="2800"/>
              <a:t> tr. </a:t>
            </a:r>
            <a:r>
              <a:rPr kumimoji="0" lang="en-US" sz="2800" i="1"/>
              <a:t>Lotze's Metaph.</a:t>
            </a:r>
            <a:r>
              <a:rPr kumimoji="0" lang="en-US" sz="2800"/>
              <a:t> 22 Ontology..as a doctrine of the being and relations of all reality, had precedence given to it over Cosmology and Psychology, the two branches of enquiry which follow the reality into its opposite distinctive forms.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12</a:t>
            </a:fld>
            <a:endParaRPr lang="en-US"/>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Significance</a:t>
            </a:r>
            <a:endParaRPr lang="en-US"/>
          </a:p>
        </p:txBody>
      </p:sp>
      <p:sp>
        <p:nvSpPr>
          <p:cNvPr id="3" name="Content Placeholder 2"/>
          <p:cNvSpPr>
            <a:spLocks noGrp="1"/>
          </p:cNvSpPr>
          <p:nvPr>
            <p:ph idx="1"/>
          </p:nvPr>
        </p:nvSpPr>
        <p:spPr/>
        <p:txBody>
          <a:bodyPr/>
          <a:lstStyle/>
          <a:p>
            <a:r>
              <a:rPr lang="en-US" sz="2800" dirty="0" smtClean="0"/>
              <a:t>Array permutation, compare significance of set to significance of same set under permutations.</a:t>
            </a:r>
          </a:p>
          <a:p>
            <a:r>
              <a:rPr lang="en-US" sz="2800" dirty="0" smtClean="0"/>
              <a:t>If there are 12 control and 12 treatment arrays, then there are 2,704,156 ways to choose 12 arrays from the 24 without regard to treatment assignment. P-values can be down to 4×10</a:t>
            </a:r>
            <a:r>
              <a:rPr lang="en-US" sz="2800" baseline="30000" dirty="0" smtClean="0"/>
              <a:t>-7</a:t>
            </a:r>
            <a:r>
              <a:rPr lang="en-US" sz="2800" dirty="0" smtClean="0"/>
              <a:t>.</a:t>
            </a:r>
          </a:p>
          <a:p>
            <a:r>
              <a:rPr lang="en-US" sz="2800" dirty="0" smtClean="0"/>
              <a:t>Can only test the complete null if there is more than one factor.</a:t>
            </a:r>
            <a:endParaRPr lang="en-US" sz="2800" dirty="0"/>
          </a:p>
        </p:txBody>
      </p:sp>
      <p:sp>
        <p:nvSpPr>
          <p:cNvPr id="4" name="Date Placeholder 3"/>
          <p:cNvSpPr>
            <a:spLocks noGrp="1"/>
          </p:cNvSpPr>
          <p:nvPr>
            <p:ph type="dt" sz="half" idx="10"/>
          </p:nvPr>
        </p:nvSpPr>
        <p:spPr/>
        <p:txBody>
          <a:bodyPr/>
          <a:lstStyle/>
          <a:p>
            <a:pPr>
              <a:defRPr/>
            </a:pPr>
            <a:r>
              <a:rPr lang="en-US" smtClean="0"/>
              <a:t>May 5, 2015</a:t>
            </a:r>
            <a:endParaRPr lang="en-US"/>
          </a:p>
        </p:txBody>
      </p:sp>
      <p:sp>
        <p:nvSpPr>
          <p:cNvPr id="5" name="Footer Placeholder 4"/>
          <p:cNvSpPr>
            <a:spLocks noGrp="1"/>
          </p:cNvSpPr>
          <p:nvPr>
            <p:ph type="ftr" sz="quarter" idx="11"/>
          </p:nvPr>
        </p:nvSpPr>
        <p:spPr/>
        <p:txBody>
          <a:bodyPr/>
          <a:lstStyle/>
          <a:p>
            <a:pPr>
              <a:defRPr/>
            </a:pPr>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pPr>
              <a:defRPr/>
            </a:pPr>
            <a:fld id="{907E8B50-EEFE-4742-BCDC-377997AC3008}" type="slidenum">
              <a:rPr lang="en-US" smtClean="0"/>
              <a:pPr>
                <a:defRPr/>
              </a:pPr>
              <a:t>120</a:t>
            </a:fld>
            <a:endParaRPr lang="en-US"/>
          </a:p>
        </p:txBody>
      </p:sp>
    </p:spTree>
    <p:extLst>
      <p:ext uri="{BB962C8B-B14F-4D97-AF65-F5344CB8AC3E}">
        <p14:creationId xmlns:p14="http://schemas.microsoft.com/office/powerpoint/2010/main" val="18945654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Significance</a:t>
            </a:r>
            <a:endParaRPr lang="en-US"/>
          </a:p>
        </p:txBody>
      </p:sp>
      <p:sp>
        <p:nvSpPr>
          <p:cNvPr id="3" name="Content Placeholder 2"/>
          <p:cNvSpPr>
            <a:spLocks noGrp="1"/>
          </p:cNvSpPr>
          <p:nvPr>
            <p:ph idx="1"/>
          </p:nvPr>
        </p:nvSpPr>
        <p:spPr/>
        <p:txBody>
          <a:bodyPr/>
          <a:lstStyle/>
          <a:p>
            <a:r>
              <a:rPr lang="en-US" sz="2800" dirty="0" smtClean="0"/>
              <a:t>Gene permutation can test any hypothesis.</a:t>
            </a:r>
          </a:p>
          <a:p>
            <a:r>
              <a:rPr lang="en-US" sz="2800" dirty="0" smtClean="0"/>
              <a:t>Compare given gene set to random gene sets from the same set of arrays. </a:t>
            </a:r>
          </a:p>
          <a:p>
            <a:r>
              <a:rPr lang="en-US" sz="2800" dirty="0" smtClean="0"/>
              <a:t>This tests if the given gene set is extreme from a random gene set.</a:t>
            </a:r>
          </a:p>
          <a:p>
            <a:r>
              <a:rPr lang="en-US" sz="2800" dirty="0" smtClean="0"/>
              <a:t>Array permutation tests if a given gene set is surprising regardless of other gene sets.</a:t>
            </a:r>
          </a:p>
          <a:p>
            <a:r>
              <a:rPr lang="en-US" sz="2800" dirty="0" smtClean="0"/>
              <a:t>These are different hypotheses, but both may be useful.</a:t>
            </a:r>
            <a:endParaRPr lang="en-US" sz="2800" dirty="0"/>
          </a:p>
        </p:txBody>
      </p:sp>
      <p:sp>
        <p:nvSpPr>
          <p:cNvPr id="4" name="Date Placeholder 3"/>
          <p:cNvSpPr>
            <a:spLocks noGrp="1"/>
          </p:cNvSpPr>
          <p:nvPr>
            <p:ph type="dt" sz="half" idx="10"/>
          </p:nvPr>
        </p:nvSpPr>
        <p:spPr/>
        <p:txBody>
          <a:bodyPr/>
          <a:lstStyle/>
          <a:p>
            <a:pPr>
              <a:defRPr/>
            </a:pPr>
            <a:r>
              <a:rPr lang="en-US" smtClean="0"/>
              <a:t>May 5, 2015</a:t>
            </a:r>
            <a:endParaRPr lang="en-US"/>
          </a:p>
        </p:txBody>
      </p:sp>
      <p:sp>
        <p:nvSpPr>
          <p:cNvPr id="5" name="Footer Placeholder 4"/>
          <p:cNvSpPr>
            <a:spLocks noGrp="1"/>
          </p:cNvSpPr>
          <p:nvPr>
            <p:ph type="ftr" sz="quarter" idx="11"/>
          </p:nvPr>
        </p:nvSpPr>
        <p:spPr/>
        <p:txBody>
          <a:bodyPr/>
          <a:lstStyle/>
          <a:p>
            <a:pPr>
              <a:defRPr/>
            </a:pPr>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pPr>
              <a:defRPr/>
            </a:pPr>
            <a:fld id="{907E8B50-EEFE-4742-BCDC-377997AC3008}" type="slidenum">
              <a:rPr lang="en-US" smtClean="0"/>
              <a:pPr>
                <a:defRPr/>
              </a:pPr>
              <a:t>121</a:t>
            </a:fld>
            <a:endParaRPr lang="en-US"/>
          </a:p>
        </p:txBody>
      </p:sp>
    </p:spTree>
    <p:extLst>
      <p:ext uri="{BB962C8B-B14F-4D97-AF65-F5344CB8AC3E}">
        <p14:creationId xmlns:p14="http://schemas.microsoft.com/office/powerpoint/2010/main" val="7208797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20837" name="Rectangle 2"/>
          <p:cNvSpPr>
            <a:spLocks noGrp="1" noChangeArrowheads="1"/>
          </p:cNvSpPr>
          <p:nvPr>
            <p:ph type="title"/>
          </p:nvPr>
        </p:nvSpPr>
        <p:spPr/>
        <p:txBody>
          <a:bodyPr/>
          <a:lstStyle/>
          <a:p>
            <a:pPr eaLnBrk="1" hangingPunct="1"/>
            <a:r>
              <a:rPr lang="en-US" smtClean="0"/>
              <a:t>Exercise</a:t>
            </a:r>
          </a:p>
        </p:txBody>
      </p:sp>
      <p:sp>
        <p:nvSpPr>
          <p:cNvPr id="120838" name="Rectangle 3"/>
          <p:cNvSpPr>
            <a:spLocks noGrp="1" noChangeArrowheads="1"/>
          </p:cNvSpPr>
          <p:nvPr>
            <p:ph type="body" idx="1"/>
          </p:nvPr>
        </p:nvSpPr>
        <p:spPr/>
        <p:txBody>
          <a:bodyPr/>
          <a:lstStyle/>
          <a:p>
            <a:pPr eaLnBrk="1" hangingPunct="1">
              <a:lnSpc>
                <a:spcPct val="90000"/>
              </a:lnSpc>
            </a:pPr>
            <a:r>
              <a:rPr lang="en-US" dirty="0" smtClean="0"/>
              <a:t>Take the top 10 genes from the keratinocyte gene expression study and map their go annotations using AMIGO.</a:t>
            </a:r>
          </a:p>
          <a:p>
            <a:pPr eaLnBrk="1" hangingPunct="1">
              <a:lnSpc>
                <a:spcPct val="90000"/>
              </a:lnSpc>
            </a:pPr>
            <a:r>
              <a:rPr lang="en-US" dirty="0" smtClean="0"/>
              <a:t>Are there any obvious common factors?</a:t>
            </a:r>
          </a:p>
          <a:p>
            <a:pPr eaLnBrk="1" hangingPunct="1">
              <a:lnSpc>
                <a:spcPct val="90000"/>
              </a:lnSpc>
            </a:pPr>
            <a:r>
              <a:rPr lang="en-US" dirty="0" smtClean="0"/>
              <a:t>Do you think this would work better if you looked at all the significant genes and all the GO annotations, or would this be too difficult?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122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4341" name="Rectangle 2"/>
          <p:cNvSpPr>
            <a:spLocks noGrp="1" noChangeArrowheads="1"/>
          </p:cNvSpPr>
          <p:nvPr>
            <p:ph type="title"/>
          </p:nvPr>
        </p:nvSpPr>
        <p:spPr>
          <a:xfrm>
            <a:off x="304800" y="762000"/>
            <a:ext cx="7772400" cy="1143000"/>
          </a:xfrm>
        </p:spPr>
        <p:txBody>
          <a:bodyPr/>
          <a:lstStyle/>
          <a:p>
            <a:pPr eaLnBrk="1" hangingPunct="1"/>
            <a:r>
              <a:rPr lang="en-US" smtClean="0"/>
              <a:t>What is Ontology?</a:t>
            </a:r>
          </a:p>
        </p:txBody>
      </p:sp>
      <p:sp>
        <p:nvSpPr>
          <p:cNvPr id="14342" name="Rectangle 3"/>
          <p:cNvSpPr>
            <a:spLocks noGrp="1" noChangeArrowheads="1"/>
          </p:cNvSpPr>
          <p:nvPr>
            <p:ph type="body" idx="1"/>
          </p:nvPr>
        </p:nvSpPr>
        <p:spPr>
          <a:xfrm>
            <a:off x="762000" y="2590800"/>
            <a:ext cx="7772400" cy="4114800"/>
          </a:xfrm>
        </p:spPr>
        <p:txBody>
          <a:bodyPr/>
          <a:lstStyle/>
          <a:p>
            <a:pPr eaLnBrk="1" hangingPunct="1"/>
            <a:r>
              <a:rPr lang="en-US" smtClean="0"/>
              <a:t>Dictionary:A branch of metaphysics concerned with the nature and relations of being.</a:t>
            </a:r>
          </a:p>
          <a:p>
            <a:pPr eaLnBrk="1" hangingPunct="1"/>
            <a:r>
              <a:rPr lang="en-US" smtClean="0"/>
              <a:t>Barry Smith:The science of what is, of the kinds and structures of objects, properties, events, processes and relations in every area of reality. </a:t>
            </a:r>
          </a:p>
        </p:txBody>
      </p:sp>
      <p:pic>
        <p:nvPicPr>
          <p:cNvPr id="143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543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
            <a:ext cx="1495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6"/>
          <p:cNvSpPr txBox="1">
            <a:spLocks noChangeArrowheads="1"/>
          </p:cNvSpPr>
          <p:nvPr/>
        </p:nvSpPr>
        <p:spPr bwMode="auto">
          <a:xfrm>
            <a:off x="533400" y="22098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800"/>
              <a:t>1606</a:t>
            </a:r>
          </a:p>
        </p:txBody>
      </p:sp>
      <p:sp>
        <p:nvSpPr>
          <p:cNvPr id="14346" name="Rectangle 7"/>
          <p:cNvSpPr>
            <a:spLocks noChangeArrowheads="1"/>
          </p:cNvSpPr>
          <p:nvPr/>
        </p:nvSpPr>
        <p:spPr bwMode="auto">
          <a:xfrm>
            <a:off x="7696200" y="23622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0" lang="en-US" sz="1800"/>
              <a:t>1700s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304800"/>
            <a:ext cx="7772400" cy="1143000"/>
          </a:xfrm>
        </p:spPr>
        <p:txBody>
          <a:bodyPr/>
          <a:lstStyle/>
          <a:p>
            <a:pPr eaLnBrk="1" hangingPunct="1"/>
            <a:r>
              <a:rPr lang="en-US" smtClean="0"/>
              <a:t>So what does that mean?</a:t>
            </a:r>
          </a:p>
        </p:txBody>
      </p:sp>
      <p:sp>
        <p:nvSpPr>
          <p:cNvPr id="15363" name="Rectangle 3"/>
          <p:cNvSpPr>
            <a:spLocks noGrp="1" noChangeArrowheads="1"/>
          </p:cNvSpPr>
          <p:nvPr>
            <p:ph type="subTitle" idx="1"/>
          </p:nvPr>
        </p:nvSpPr>
        <p:spPr>
          <a:xfrm>
            <a:off x="1371600" y="1295400"/>
            <a:ext cx="6400800" cy="1752600"/>
          </a:xfrm>
        </p:spPr>
        <p:txBody>
          <a:bodyPr/>
          <a:lstStyle/>
          <a:p>
            <a:pPr eaLnBrk="1" hangingPunct="1"/>
            <a:r>
              <a:rPr lang="en-US" smtClean="0"/>
              <a:t>From a practical view, ontology is the representation of something we know about.  “Ontologies" consist of a representation of things, that are detectable or directly observable, and the relationships between those things.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965700"/>
            <a:ext cx="28194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76800"/>
            <a:ext cx="181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WordArt 6"/>
          <p:cNvSpPr>
            <a:spLocks noChangeArrowheads="1" noChangeShapeType="1" noTextEdit="1"/>
          </p:cNvSpPr>
          <p:nvPr/>
        </p:nvSpPr>
        <p:spPr bwMode="auto">
          <a:xfrm>
            <a:off x="3429000" y="5486400"/>
            <a:ext cx="16383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FF00"/>
                </a:solidFill>
                <a:latin typeface="Impact"/>
              </a:rPr>
              <a:t>is part of</a:t>
            </a:r>
          </a:p>
        </p:txBody>
      </p:sp>
      <p:sp>
        <p:nvSpPr>
          <p:cNvPr id="2" name="Date Placeholder 1"/>
          <p:cNvSpPr>
            <a:spLocks noGrp="1"/>
          </p:cNvSpPr>
          <p:nvPr>
            <p:ph type="dt" sz="half" idx="10"/>
          </p:nvPr>
        </p:nvSpPr>
        <p:spPr/>
        <p:txBody>
          <a:bodyPr/>
          <a:lstStyle/>
          <a:p>
            <a:pPr>
              <a:defRPr/>
            </a:pPr>
            <a:r>
              <a:rPr lang="en-US" smtClean="0"/>
              <a:t>May 5, 2015</a:t>
            </a:r>
            <a:endParaRPr lang="en-US"/>
          </a:p>
        </p:txBody>
      </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8E064592-78F2-4BF5-A928-D0028B581BE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101600"/>
            <a:ext cx="162401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3"/>
          <p:cNvSpPr txBox="1">
            <a:spLocks noChangeArrowheads="1"/>
          </p:cNvSpPr>
          <p:nvPr/>
        </p:nvSpPr>
        <p:spPr bwMode="auto">
          <a:xfrm>
            <a:off x="1447800" y="2057400"/>
            <a:ext cx="599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400" b="1">
                <a:latin typeface="Times" pitchFamily="18" charset="0"/>
              </a:rPr>
              <a:t>Sriniga Srinivasan, Chief Ontologist, Yahoo!</a:t>
            </a:r>
          </a:p>
        </p:txBody>
      </p:sp>
      <p:sp>
        <p:nvSpPr>
          <p:cNvPr id="16391" name="Rectangle 4"/>
          <p:cNvSpPr>
            <a:spLocks noChangeArrowheads="1"/>
          </p:cNvSpPr>
          <p:nvPr/>
        </p:nvSpPr>
        <p:spPr bwMode="auto">
          <a:xfrm>
            <a:off x="304800" y="2590800"/>
            <a:ext cx="8458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sz="2900">
                <a:solidFill>
                  <a:srgbClr val="000000"/>
                </a:solidFill>
                <a:latin typeface="Verdana" pitchFamily="34" charset="0"/>
              </a:rPr>
              <a:t>The ontology. Dividing human knowledge into a clean set of categories is a lot like trying to figure out where to find that suspenseful black comedy at your corner video store. Questions inevitably come up, like are Movies part of Art or Entertainment? (Yahoo! lists them under the latter.)   -Wired Magazine, May 1996</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88802" name="Rectangle 2"/>
          <p:cNvSpPr>
            <a:spLocks noGrp="1" noChangeArrowheads="1"/>
          </p:cNvSpPr>
          <p:nvPr>
            <p:ph type="body" idx="1"/>
          </p:nvPr>
        </p:nvSpPr>
        <p:spPr>
          <a:xfrm>
            <a:off x="639763" y="1779588"/>
            <a:ext cx="7772400" cy="4183062"/>
          </a:xfrm>
          <a:noFill/>
        </p:spPr>
        <p:txBody>
          <a:bodyPr lIns="90488" tIns="44450" rIns="90488" bIns="44450"/>
          <a:lstStyle/>
          <a:p>
            <a:pPr eaLnBrk="1" hangingPunct="1">
              <a:spcBef>
                <a:spcPct val="90000"/>
              </a:spcBef>
            </a:pPr>
            <a:r>
              <a:rPr lang="en-US" sz="2800" b="1" i="1" smtClean="0"/>
              <a:t>Molecular Function</a:t>
            </a:r>
            <a:r>
              <a:rPr lang="en-US" sz="2800" smtClean="0"/>
              <a:t> = elemental activity/task</a:t>
            </a:r>
          </a:p>
          <a:p>
            <a:pPr lvl="1" eaLnBrk="1" hangingPunct="1">
              <a:spcBef>
                <a:spcPct val="90000"/>
              </a:spcBef>
            </a:pPr>
            <a:r>
              <a:rPr lang="en-US" sz="1600" smtClean="0"/>
              <a:t>the tasks performed by individual gene products; examples are </a:t>
            </a:r>
            <a:r>
              <a:rPr lang="en-US" sz="1600" i="1" smtClean="0">
                <a:solidFill>
                  <a:srgbClr val="CC00FF"/>
                </a:solidFill>
              </a:rPr>
              <a:t>carbohydrate binding</a:t>
            </a:r>
            <a:r>
              <a:rPr lang="en-US" sz="1600" smtClean="0"/>
              <a:t> and </a:t>
            </a:r>
            <a:r>
              <a:rPr lang="en-US" sz="1600" i="1" smtClean="0">
                <a:solidFill>
                  <a:srgbClr val="CC00FF"/>
                </a:solidFill>
              </a:rPr>
              <a:t>ATPase activity</a:t>
            </a:r>
            <a:r>
              <a:rPr lang="en-US" sz="1600" smtClean="0"/>
              <a:t> 	</a:t>
            </a:r>
            <a:endParaRPr lang="en-US" sz="1600" b="1" i="1" smtClean="0"/>
          </a:p>
          <a:p>
            <a:pPr eaLnBrk="1" hangingPunct="1">
              <a:spcBef>
                <a:spcPct val="90000"/>
              </a:spcBef>
            </a:pPr>
            <a:r>
              <a:rPr lang="en-US" sz="2800" b="1" i="1" smtClean="0"/>
              <a:t>Biological Process</a:t>
            </a:r>
            <a:r>
              <a:rPr lang="en-US" sz="2800" smtClean="0"/>
              <a:t> = biological goal or objective</a:t>
            </a:r>
          </a:p>
          <a:p>
            <a:pPr lvl="1" eaLnBrk="1" hangingPunct="1"/>
            <a:r>
              <a:rPr lang="en-US" sz="1600" smtClean="0"/>
              <a:t>broad biological goals, such as </a:t>
            </a:r>
            <a:r>
              <a:rPr lang="en-US" sz="1600" i="1" smtClean="0">
                <a:solidFill>
                  <a:srgbClr val="CC00FF"/>
                </a:solidFill>
              </a:rPr>
              <a:t>mitosis</a:t>
            </a:r>
            <a:r>
              <a:rPr lang="en-US" sz="1600" smtClean="0"/>
              <a:t> or </a:t>
            </a:r>
            <a:r>
              <a:rPr lang="en-US" sz="1600" i="1" smtClean="0">
                <a:solidFill>
                  <a:srgbClr val="CC00FF"/>
                </a:solidFill>
              </a:rPr>
              <a:t>purine metabolism</a:t>
            </a:r>
            <a:r>
              <a:rPr lang="en-US" sz="1600" smtClean="0"/>
              <a:t>, that are accomplished by ordered assemblies of molecular functions 	</a:t>
            </a:r>
            <a:endParaRPr lang="en-US" sz="1600" b="1" i="1" smtClean="0"/>
          </a:p>
          <a:p>
            <a:pPr eaLnBrk="1" hangingPunct="1">
              <a:spcBef>
                <a:spcPct val="90000"/>
              </a:spcBef>
            </a:pPr>
            <a:r>
              <a:rPr lang="en-US" sz="2800" b="1" i="1" smtClean="0"/>
              <a:t>Cellular Component</a:t>
            </a:r>
            <a:r>
              <a:rPr lang="en-US" sz="2800" i="1" smtClean="0"/>
              <a:t> </a:t>
            </a:r>
            <a:r>
              <a:rPr lang="en-US" sz="2800" smtClean="0"/>
              <a:t>= location or complex</a:t>
            </a:r>
          </a:p>
          <a:p>
            <a:pPr lvl="1" eaLnBrk="1" hangingPunct="1"/>
            <a:r>
              <a:rPr lang="en-US" sz="1600" smtClean="0"/>
              <a:t>subcellular structures, locations, and macromolecular complexes; examples include </a:t>
            </a:r>
            <a:r>
              <a:rPr lang="en-US" sz="1600" i="1" smtClean="0">
                <a:solidFill>
                  <a:srgbClr val="CC00FF"/>
                </a:solidFill>
              </a:rPr>
              <a:t>nucleus</a:t>
            </a:r>
            <a:r>
              <a:rPr lang="en-US" sz="1600" smtClean="0"/>
              <a:t>, </a:t>
            </a:r>
            <a:r>
              <a:rPr lang="en-US" sz="1600" i="1" smtClean="0">
                <a:solidFill>
                  <a:srgbClr val="CC00FF"/>
                </a:solidFill>
              </a:rPr>
              <a:t>telomere</a:t>
            </a:r>
            <a:r>
              <a:rPr lang="en-US" sz="1600" smtClean="0"/>
              <a:t>, and </a:t>
            </a:r>
            <a:r>
              <a:rPr lang="en-US" sz="1600" i="1" smtClean="0">
                <a:solidFill>
                  <a:srgbClr val="CC00FF"/>
                </a:solidFill>
              </a:rPr>
              <a:t>RNA polymerase II holoenzyme</a:t>
            </a:r>
          </a:p>
        </p:txBody>
      </p:sp>
      <p:sp>
        <p:nvSpPr>
          <p:cNvPr id="17414" name="Rectangle 3"/>
          <p:cNvSpPr>
            <a:spLocks noGrp="1" noChangeArrowheads="1"/>
          </p:cNvSpPr>
          <p:nvPr>
            <p:ph type="title"/>
          </p:nvPr>
        </p:nvSpPr>
        <p:spPr/>
        <p:txBody>
          <a:bodyPr/>
          <a:lstStyle/>
          <a:p>
            <a:pPr eaLnBrk="1" hangingPunct="1"/>
            <a:r>
              <a:rPr lang="en-US" smtClean="0"/>
              <a:t>The 3 </a:t>
            </a:r>
            <a:r>
              <a:rPr lang="en-US" smtClean="0">
                <a:solidFill>
                  <a:srgbClr val="FF0842"/>
                </a:solidFill>
              </a:rPr>
              <a:t>G</a:t>
            </a:r>
            <a:r>
              <a:rPr lang="en-US" smtClean="0"/>
              <a:t>ene </a:t>
            </a:r>
            <a:r>
              <a:rPr lang="en-US" smtClean="0">
                <a:solidFill>
                  <a:srgbClr val="FF0842"/>
                </a:solidFill>
              </a:rPr>
              <a:t>O</a:t>
            </a:r>
            <a:r>
              <a:rPr lang="en-US" smtClean="0"/>
              <a:t>ntologies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88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880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888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8880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88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888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90850" name="Text Box 2"/>
          <p:cNvSpPr txBox="1">
            <a:spLocks noChangeArrowheads="1"/>
          </p:cNvSpPr>
          <p:nvPr/>
        </p:nvSpPr>
        <p:spPr bwMode="auto">
          <a:xfrm>
            <a:off x="312738" y="1622425"/>
            <a:ext cx="8051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800600" algn="l"/>
              </a:tabLst>
              <a:defRPr kumimoji="1" sz="3200">
                <a:solidFill>
                  <a:schemeClr val="tx1"/>
                </a:solidFill>
                <a:latin typeface="Times New Roman" pitchFamily="18" charset="0"/>
              </a:defRPr>
            </a:lvl1pPr>
            <a:lvl2pPr marL="742950" indent="-285750">
              <a:tabLst>
                <a:tab pos="4800600" algn="l"/>
              </a:tabLst>
              <a:defRPr kumimoji="1" sz="3200">
                <a:solidFill>
                  <a:schemeClr val="tx1"/>
                </a:solidFill>
                <a:latin typeface="Times New Roman" pitchFamily="18" charset="0"/>
              </a:defRPr>
            </a:lvl2pPr>
            <a:lvl3pPr marL="1143000" indent="-228600">
              <a:tabLst>
                <a:tab pos="4800600" algn="l"/>
              </a:tabLst>
              <a:defRPr kumimoji="1" sz="3200">
                <a:solidFill>
                  <a:schemeClr val="tx1"/>
                </a:solidFill>
                <a:latin typeface="Times New Roman" pitchFamily="18" charset="0"/>
              </a:defRPr>
            </a:lvl3pPr>
            <a:lvl4pPr marL="1600200" indent="-228600">
              <a:tabLst>
                <a:tab pos="4800600" algn="l"/>
              </a:tabLst>
              <a:defRPr kumimoji="1" sz="3200">
                <a:solidFill>
                  <a:schemeClr val="tx1"/>
                </a:solidFill>
                <a:latin typeface="Times New Roman" pitchFamily="18" charset="0"/>
              </a:defRPr>
            </a:lvl4pPr>
            <a:lvl5pPr marL="2057400" indent="-228600">
              <a:tabLst>
                <a:tab pos="4800600" algn="l"/>
              </a:tabLst>
              <a:defRPr kumimoji="1" sz="3200">
                <a:solidFill>
                  <a:schemeClr val="tx1"/>
                </a:solidFill>
                <a:latin typeface="Times New Roman" pitchFamily="18" charset="0"/>
              </a:defRPr>
            </a:lvl5pPr>
            <a:lvl6pPr marL="2514600" indent="-228600" eaLnBrk="0" fontAlgn="base" hangingPunct="0">
              <a:spcBef>
                <a:spcPct val="0"/>
              </a:spcBef>
              <a:spcAft>
                <a:spcPct val="0"/>
              </a:spcAft>
              <a:tabLst>
                <a:tab pos="4800600" algn="l"/>
              </a:tabLst>
              <a:defRPr kumimoji="1" sz="3200">
                <a:solidFill>
                  <a:schemeClr val="tx1"/>
                </a:solidFill>
                <a:latin typeface="Times New Roman" pitchFamily="18" charset="0"/>
              </a:defRPr>
            </a:lvl6pPr>
            <a:lvl7pPr marL="2971800" indent="-228600" eaLnBrk="0" fontAlgn="base" hangingPunct="0">
              <a:spcBef>
                <a:spcPct val="0"/>
              </a:spcBef>
              <a:spcAft>
                <a:spcPct val="0"/>
              </a:spcAft>
              <a:tabLst>
                <a:tab pos="4800600" algn="l"/>
              </a:tabLst>
              <a:defRPr kumimoji="1" sz="3200">
                <a:solidFill>
                  <a:schemeClr val="tx1"/>
                </a:solidFill>
                <a:latin typeface="Times New Roman" pitchFamily="18" charset="0"/>
              </a:defRPr>
            </a:lvl7pPr>
            <a:lvl8pPr marL="3429000" indent="-228600" eaLnBrk="0" fontAlgn="base" hangingPunct="0">
              <a:spcBef>
                <a:spcPct val="0"/>
              </a:spcBef>
              <a:spcAft>
                <a:spcPct val="0"/>
              </a:spcAft>
              <a:tabLst>
                <a:tab pos="4800600" algn="l"/>
              </a:tabLst>
              <a:defRPr kumimoji="1" sz="3200">
                <a:solidFill>
                  <a:schemeClr val="tx1"/>
                </a:solidFill>
                <a:latin typeface="Times New Roman" pitchFamily="18" charset="0"/>
              </a:defRPr>
            </a:lvl8pPr>
            <a:lvl9pPr marL="3886200" indent="-228600" eaLnBrk="0" fontAlgn="base" hangingPunct="0">
              <a:spcBef>
                <a:spcPct val="0"/>
              </a:spcBef>
              <a:spcAft>
                <a:spcPct val="0"/>
              </a:spcAft>
              <a:tabLst>
                <a:tab pos="4800600" algn="l"/>
              </a:tabLst>
              <a:defRPr kumimoji="1" sz="3200">
                <a:solidFill>
                  <a:schemeClr val="tx1"/>
                </a:solidFill>
                <a:latin typeface="Times New Roman" pitchFamily="18" charset="0"/>
              </a:defRPr>
            </a:lvl9pPr>
          </a:lstStyle>
          <a:p>
            <a:r>
              <a:rPr kumimoji="0" lang="en-US" b="1">
                <a:solidFill>
                  <a:schemeClr val="accent2"/>
                </a:solidFill>
                <a:latin typeface="Times" pitchFamily="18" charset="0"/>
              </a:rPr>
              <a:t>Function </a:t>
            </a:r>
            <a:r>
              <a:rPr kumimoji="0" lang="en-US">
                <a:solidFill>
                  <a:schemeClr val="accent2"/>
                </a:solidFill>
                <a:latin typeface="Times" pitchFamily="18" charset="0"/>
              </a:rPr>
              <a:t>(what) 		</a:t>
            </a:r>
            <a:r>
              <a:rPr kumimoji="0" lang="en-US" b="1">
                <a:solidFill>
                  <a:srgbClr val="FF0000"/>
                </a:solidFill>
                <a:latin typeface="Times" pitchFamily="18" charset="0"/>
              </a:rPr>
              <a:t>Process </a:t>
            </a:r>
            <a:r>
              <a:rPr kumimoji="0" lang="en-US">
                <a:solidFill>
                  <a:srgbClr val="FF0000"/>
                </a:solidFill>
                <a:latin typeface="Times" pitchFamily="18" charset="0"/>
              </a:rPr>
              <a:t>(why)</a:t>
            </a:r>
            <a:endParaRPr kumimoji="0" lang="en-US" b="1">
              <a:solidFill>
                <a:schemeClr val="accent2"/>
              </a:solidFill>
              <a:latin typeface="Times" pitchFamily="18" charset="0"/>
            </a:endParaRPr>
          </a:p>
          <a:p>
            <a:endParaRPr kumimoji="0" lang="en-US">
              <a:solidFill>
                <a:schemeClr val="accent2"/>
              </a:solidFill>
              <a:latin typeface="Times" pitchFamily="18" charset="0"/>
            </a:endParaRPr>
          </a:p>
          <a:p>
            <a:r>
              <a:rPr kumimoji="0" lang="en-US">
                <a:solidFill>
                  <a:schemeClr val="accent2"/>
                </a:solidFill>
                <a:latin typeface="Times" pitchFamily="18" charset="0"/>
              </a:rPr>
              <a:t>Drive nail (into wood) 		</a:t>
            </a:r>
            <a:r>
              <a:rPr kumimoji="0" lang="en-US">
                <a:solidFill>
                  <a:srgbClr val="FF0000"/>
                </a:solidFill>
                <a:latin typeface="Times" pitchFamily="18" charset="0"/>
              </a:rPr>
              <a:t>Carpentry</a:t>
            </a:r>
            <a:endParaRPr kumimoji="0" lang="en-US">
              <a:latin typeface="Times" pitchFamily="18" charset="0"/>
            </a:endParaRPr>
          </a:p>
          <a:p>
            <a:endParaRPr kumimoji="0" lang="en-US">
              <a:latin typeface="Times" pitchFamily="18" charset="0"/>
            </a:endParaRPr>
          </a:p>
          <a:p>
            <a:r>
              <a:rPr kumimoji="0" lang="en-US">
                <a:solidFill>
                  <a:schemeClr val="accent2"/>
                </a:solidFill>
                <a:latin typeface="Times" pitchFamily="18" charset="0"/>
              </a:rPr>
              <a:t>Drive stake (into soil)</a:t>
            </a:r>
            <a:r>
              <a:rPr kumimoji="0" lang="en-US">
                <a:solidFill>
                  <a:srgbClr val="FF0000"/>
                </a:solidFill>
                <a:latin typeface="Times" pitchFamily="18" charset="0"/>
              </a:rPr>
              <a:t> 		Gardening</a:t>
            </a:r>
            <a:endParaRPr kumimoji="0" lang="en-US">
              <a:latin typeface="Times" pitchFamily="18" charset="0"/>
            </a:endParaRPr>
          </a:p>
          <a:p>
            <a:endParaRPr kumimoji="0" lang="en-US">
              <a:latin typeface="Times" pitchFamily="18" charset="0"/>
            </a:endParaRPr>
          </a:p>
          <a:p>
            <a:r>
              <a:rPr kumimoji="0" lang="en-US">
                <a:solidFill>
                  <a:schemeClr val="accent2"/>
                </a:solidFill>
                <a:latin typeface="Times" pitchFamily="18" charset="0"/>
              </a:rPr>
              <a:t>Smash roach</a:t>
            </a:r>
            <a:r>
              <a:rPr kumimoji="0" lang="en-US">
                <a:solidFill>
                  <a:srgbClr val="FF0000"/>
                </a:solidFill>
                <a:latin typeface="Times" pitchFamily="18" charset="0"/>
              </a:rPr>
              <a:t> 		Pest Control</a:t>
            </a:r>
            <a:endParaRPr kumimoji="0" lang="en-US">
              <a:latin typeface="Times" pitchFamily="18" charset="0"/>
            </a:endParaRPr>
          </a:p>
          <a:p>
            <a:endParaRPr kumimoji="0" lang="en-US">
              <a:latin typeface="Times" pitchFamily="18" charset="0"/>
            </a:endParaRPr>
          </a:p>
          <a:p>
            <a:r>
              <a:rPr kumimoji="0" lang="en-US">
                <a:solidFill>
                  <a:schemeClr val="accent2"/>
                </a:solidFill>
                <a:latin typeface="Times" pitchFamily="18" charset="0"/>
              </a:rPr>
              <a:t>Clown’s</a:t>
            </a:r>
            <a:r>
              <a:rPr kumimoji="0" lang="en-US">
                <a:latin typeface="Times" pitchFamily="18" charset="0"/>
              </a:rPr>
              <a:t> </a:t>
            </a:r>
            <a:r>
              <a:rPr kumimoji="0" lang="en-US">
                <a:solidFill>
                  <a:schemeClr val="accent2"/>
                </a:solidFill>
                <a:latin typeface="Times" pitchFamily="18" charset="0"/>
              </a:rPr>
              <a:t>juggling object</a:t>
            </a:r>
            <a:r>
              <a:rPr kumimoji="0" lang="en-US">
                <a:solidFill>
                  <a:srgbClr val="FF0000"/>
                </a:solidFill>
                <a:latin typeface="Times" pitchFamily="18" charset="0"/>
              </a:rPr>
              <a:t> 		Entertainment</a:t>
            </a:r>
            <a:endParaRPr kumimoji="0" lang="en-US">
              <a:latin typeface="Times" pitchFamily="18" charset="0"/>
            </a:endParaRPr>
          </a:p>
          <a:p>
            <a:endParaRPr kumimoji="0" lang="en-US">
              <a:latin typeface="Times" pitchFamily="18" charset="0"/>
            </a:endParaRP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2457450"/>
            <a:ext cx="723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Grp="1" noChangeArrowheads="1"/>
          </p:cNvSpPr>
          <p:nvPr>
            <p:ph type="title"/>
          </p:nvPr>
        </p:nvSpPr>
        <p:spPr/>
        <p:txBody>
          <a:bodyPr/>
          <a:lstStyle/>
          <a:p>
            <a:pPr eaLnBrk="1" hangingPunct="1"/>
            <a:r>
              <a:rPr lang="en-US" smtClean="0"/>
              <a:t>Example:</a:t>
            </a:r>
            <a:br>
              <a:rPr lang="en-US" smtClean="0"/>
            </a:br>
            <a:r>
              <a:rPr lang="en-US" smtClean="0"/>
              <a:t> Gene Product = hammer</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0850">
                                            <p:txEl>
                                              <p:pRg st="0" end="0"/>
                                            </p:txEl>
                                          </p:spTgt>
                                        </p:tgtEl>
                                        <p:attrNameLst>
                                          <p:attrName>style.visibility</p:attrName>
                                        </p:attrNameLst>
                                      </p:cBhvr>
                                      <p:to>
                                        <p:strVal val="visible"/>
                                      </p:to>
                                    </p:set>
                                    <p:animEffect transition="in" filter="wipe(left)">
                                      <p:cBhvr>
                                        <p:cTn id="7" dur="500"/>
                                        <p:tgtEl>
                                          <p:spTgt spid="590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850">
                                            <p:txEl>
                                              <p:pRg st="2" end="2"/>
                                            </p:txEl>
                                          </p:spTgt>
                                        </p:tgtEl>
                                        <p:attrNameLst>
                                          <p:attrName>style.visibility</p:attrName>
                                        </p:attrNameLst>
                                      </p:cBhvr>
                                      <p:to>
                                        <p:strVal val="visible"/>
                                      </p:to>
                                    </p:set>
                                    <p:animEffect transition="in" filter="wipe(left)">
                                      <p:cBhvr>
                                        <p:cTn id="12" dur="500"/>
                                        <p:tgtEl>
                                          <p:spTgt spid="5908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0850">
                                            <p:txEl>
                                              <p:pRg st="4" end="4"/>
                                            </p:txEl>
                                          </p:spTgt>
                                        </p:tgtEl>
                                        <p:attrNameLst>
                                          <p:attrName>style.visibility</p:attrName>
                                        </p:attrNameLst>
                                      </p:cBhvr>
                                      <p:to>
                                        <p:strVal val="visible"/>
                                      </p:to>
                                    </p:set>
                                    <p:animEffect transition="in" filter="wipe(left)">
                                      <p:cBhvr>
                                        <p:cTn id="17" dur="500"/>
                                        <p:tgtEl>
                                          <p:spTgt spid="59085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0850">
                                            <p:txEl>
                                              <p:pRg st="6" end="6"/>
                                            </p:txEl>
                                          </p:spTgt>
                                        </p:tgtEl>
                                        <p:attrNameLst>
                                          <p:attrName>style.visibility</p:attrName>
                                        </p:attrNameLst>
                                      </p:cBhvr>
                                      <p:to>
                                        <p:strVal val="visible"/>
                                      </p:to>
                                    </p:set>
                                    <p:animEffect transition="in" filter="wipe(left)">
                                      <p:cBhvr>
                                        <p:cTn id="22" dur="500"/>
                                        <p:tgtEl>
                                          <p:spTgt spid="59085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0850">
                                            <p:txEl>
                                              <p:pRg st="8" end="8"/>
                                            </p:txEl>
                                          </p:spTgt>
                                        </p:tgtEl>
                                        <p:attrNameLst>
                                          <p:attrName>style.visibility</p:attrName>
                                        </p:attrNameLst>
                                      </p:cBhvr>
                                      <p:to>
                                        <p:strVal val="visible"/>
                                      </p:to>
                                    </p:set>
                                    <p:animEffect transition="in" filter="wipe(left)">
                                      <p:cBhvr>
                                        <p:cTn id="27" dur="500"/>
                                        <p:tgtEl>
                                          <p:spTgt spid="5908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94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463" y="1362075"/>
            <a:ext cx="6297612"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p:cNvSpPr>
            <a:spLocks noGrp="1" noChangeArrowheads="1"/>
          </p:cNvSpPr>
          <p:nvPr>
            <p:ph type="title"/>
          </p:nvPr>
        </p:nvSpPr>
        <p:spPr>
          <a:xfrm>
            <a:off x="457200" y="274638"/>
            <a:ext cx="8229600" cy="639762"/>
          </a:xfrm>
        </p:spPr>
        <p:txBody>
          <a:bodyPr/>
          <a:lstStyle/>
          <a:p>
            <a:pPr eaLnBrk="1" hangingPunct="1"/>
            <a:r>
              <a:rPr lang="en-US" dirty="0" smtClean="0"/>
              <a:t>Biological Examples</a:t>
            </a:r>
          </a:p>
        </p:txBody>
      </p:sp>
      <p:sp>
        <p:nvSpPr>
          <p:cNvPr id="592900" name="Text Box 4"/>
          <p:cNvSpPr txBox="1">
            <a:spLocks noChangeArrowheads="1"/>
          </p:cNvSpPr>
          <p:nvPr/>
        </p:nvSpPr>
        <p:spPr bwMode="auto">
          <a:xfrm>
            <a:off x="3667125" y="1127125"/>
            <a:ext cx="199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a:latin typeface="Times" pitchFamily="18" charset="0"/>
              </a:rPr>
              <a:t>Molecular Function</a:t>
            </a:r>
          </a:p>
        </p:txBody>
      </p:sp>
      <p:sp>
        <p:nvSpPr>
          <p:cNvPr id="592901" name="Text Box 5"/>
          <p:cNvSpPr txBox="1">
            <a:spLocks noChangeArrowheads="1"/>
          </p:cNvSpPr>
          <p:nvPr/>
        </p:nvSpPr>
        <p:spPr bwMode="auto">
          <a:xfrm>
            <a:off x="3668713" y="1125538"/>
            <a:ext cx="1993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dirty="0">
                <a:solidFill>
                  <a:srgbClr val="FF0842"/>
                </a:solidFill>
                <a:latin typeface="Times" pitchFamily="18" charset="0"/>
              </a:rPr>
              <a:t>Molecular Function</a:t>
            </a:r>
          </a:p>
        </p:txBody>
      </p:sp>
      <p:sp>
        <p:nvSpPr>
          <p:cNvPr id="592902" name="Text Box 6"/>
          <p:cNvSpPr txBox="1">
            <a:spLocks noChangeArrowheads="1"/>
          </p:cNvSpPr>
          <p:nvPr/>
        </p:nvSpPr>
        <p:spPr bwMode="auto">
          <a:xfrm>
            <a:off x="1670050" y="112553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a:latin typeface="Times" pitchFamily="18" charset="0"/>
              </a:rPr>
              <a:t>Biological Process</a:t>
            </a:r>
          </a:p>
        </p:txBody>
      </p:sp>
      <p:sp>
        <p:nvSpPr>
          <p:cNvPr id="592903" name="Text Box 7"/>
          <p:cNvSpPr txBox="1">
            <a:spLocks noChangeArrowheads="1"/>
          </p:cNvSpPr>
          <p:nvPr/>
        </p:nvSpPr>
        <p:spPr bwMode="auto">
          <a:xfrm>
            <a:off x="1666875" y="1127125"/>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dirty="0">
                <a:solidFill>
                  <a:srgbClr val="FF0842"/>
                </a:solidFill>
                <a:latin typeface="Times" pitchFamily="18" charset="0"/>
              </a:rPr>
              <a:t>Biological Process</a:t>
            </a:r>
          </a:p>
        </p:txBody>
      </p:sp>
      <p:sp>
        <p:nvSpPr>
          <p:cNvPr id="592904" name="Text Box 8"/>
          <p:cNvSpPr txBox="1">
            <a:spLocks noChangeArrowheads="1"/>
          </p:cNvSpPr>
          <p:nvPr/>
        </p:nvSpPr>
        <p:spPr bwMode="auto">
          <a:xfrm>
            <a:off x="5765800" y="1127125"/>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a:latin typeface="Times" pitchFamily="18" charset="0"/>
              </a:rPr>
              <a:t>Cellular Component</a:t>
            </a:r>
          </a:p>
        </p:txBody>
      </p:sp>
      <p:sp>
        <p:nvSpPr>
          <p:cNvPr id="592905" name="Text Box 9"/>
          <p:cNvSpPr txBox="1">
            <a:spLocks noChangeArrowheads="1"/>
          </p:cNvSpPr>
          <p:nvPr/>
        </p:nvSpPr>
        <p:spPr bwMode="auto">
          <a:xfrm>
            <a:off x="5765800" y="1127125"/>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dirty="0">
                <a:solidFill>
                  <a:srgbClr val="FF0842"/>
                </a:solidFill>
                <a:latin typeface="Times" pitchFamily="18" charset="0"/>
              </a:rPr>
              <a:t>Cellular Component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2901"/>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592900"/>
                                        </p:tgtEl>
                                        <p:attrNameLst>
                                          <p:attrName>style.visibility</p:attrName>
                                        </p:attrNameLst>
                                      </p:cBhvr>
                                      <p:to>
                                        <p:strVal val="visible"/>
                                      </p:to>
                                    </p:set>
                                    <p:animEffect transition="in" filter="fade">
                                      <p:cBhvr>
                                        <p:cTn id="10" dur="500"/>
                                        <p:tgtEl>
                                          <p:spTgt spid="592900"/>
                                        </p:tgtEl>
                                      </p:cBhvr>
                                    </p:animEffect>
                                  </p:childTnLst>
                                </p:cTn>
                              </p:par>
                            </p:childTnLst>
                          </p:cTn>
                        </p:par>
                        <p:par>
                          <p:cTn id="11" fill="hold" nodeType="afterGroup">
                            <p:stCondLst>
                              <p:cond delay="1000"/>
                            </p:stCondLst>
                            <p:childTnLst>
                              <p:par>
                                <p:cTn id="12" presetID="10" presetClass="exit" presetSubtype="0" fill="hold" grpId="1" nodeType="afterEffect">
                                  <p:stCondLst>
                                    <p:cond delay="1000"/>
                                  </p:stCondLst>
                                  <p:childTnLst>
                                    <p:animEffect transition="out" filter="fade">
                                      <p:cBhvr>
                                        <p:cTn id="13" dur="500"/>
                                        <p:tgtEl>
                                          <p:spTgt spid="592901"/>
                                        </p:tgtEl>
                                      </p:cBhvr>
                                    </p:animEffect>
                                    <p:set>
                                      <p:cBhvr>
                                        <p:cTn id="14" dur="1" fill="hold">
                                          <p:stCondLst>
                                            <p:cond delay="499"/>
                                          </p:stCondLst>
                                        </p:cTn>
                                        <p:tgtEl>
                                          <p:spTgt spid="59290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2903"/>
                                        </p:tgtEl>
                                        <p:attrNameLst>
                                          <p:attrName>style.visibility</p:attrName>
                                        </p:attrNameLst>
                                      </p:cBhvr>
                                      <p:to>
                                        <p:strVal val="visible"/>
                                      </p:to>
                                    </p:se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92902"/>
                                        </p:tgtEl>
                                        <p:attrNameLst>
                                          <p:attrName>style.visibility</p:attrName>
                                        </p:attrNameLst>
                                      </p:cBhvr>
                                      <p:to>
                                        <p:strVal val="visible"/>
                                      </p:to>
                                    </p:set>
                                    <p:animEffect transition="in" filter="fade">
                                      <p:cBhvr>
                                        <p:cTn id="22" dur="500"/>
                                        <p:tgtEl>
                                          <p:spTgt spid="592902"/>
                                        </p:tgtEl>
                                      </p:cBhvr>
                                    </p:animEffect>
                                  </p:childTnLst>
                                </p:cTn>
                              </p:par>
                            </p:childTnLst>
                          </p:cTn>
                        </p:par>
                        <p:par>
                          <p:cTn id="23" fill="hold" nodeType="afterGroup">
                            <p:stCondLst>
                              <p:cond delay="1000"/>
                            </p:stCondLst>
                            <p:childTnLst>
                              <p:par>
                                <p:cTn id="24" presetID="10" presetClass="exit" presetSubtype="0" fill="hold" grpId="1" nodeType="afterEffect">
                                  <p:stCondLst>
                                    <p:cond delay="1000"/>
                                  </p:stCondLst>
                                  <p:childTnLst>
                                    <p:animEffect transition="out" filter="fade">
                                      <p:cBhvr>
                                        <p:cTn id="25" dur="500"/>
                                        <p:tgtEl>
                                          <p:spTgt spid="592903"/>
                                        </p:tgtEl>
                                      </p:cBhvr>
                                    </p:animEffect>
                                    <p:set>
                                      <p:cBhvr>
                                        <p:cTn id="26" dur="1" fill="hold">
                                          <p:stCondLst>
                                            <p:cond delay="499"/>
                                          </p:stCondLst>
                                        </p:cTn>
                                        <p:tgtEl>
                                          <p:spTgt spid="59290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2905"/>
                                        </p:tgtEl>
                                        <p:attrNameLst>
                                          <p:attrName>style.visibility</p:attrName>
                                        </p:attrNameLst>
                                      </p:cBhvr>
                                      <p:to>
                                        <p:strVal val="visible"/>
                                      </p:to>
                                    </p:se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92904"/>
                                        </p:tgtEl>
                                        <p:attrNameLst>
                                          <p:attrName>style.visibility</p:attrName>
                                        </p:attrNameLst>
                                      </p:cBhvr>
                                      <p:to>
                                        <p:strVal val="visible"/>
                                      </p:to>
                                    </p:set>
                                    <p:animEffect transition="in" filter="fade">
                                      <p:cBhvr>
                                        <p:cTn id="34" dur="500"/>
                                        <p:tgtEl>
                                          <p:spTgt spid="592904"/>
                                        </p:tgtEl>
                                      </p:cBhvr>
                                    </p:animEffect>
                                  </p:childTnLst>
                                </p:cTn>
                              </p:par>
                            </p:childTnLst>
                          </p:cTn>
                        </p:par>
                        <p:par>
                          <p:cTn id="35" fill="hold" nodeType="afterGroup">
                            <p:stCondLst>
                              <p:cond delay="1000"/>
                            </p:stCondLst>
                            <p:childTnLst>
                              <p:par>
                                <p:cTn id="36" presetID="10" presetClass="exit" presetSubtype="0" fill="hold" grpId="1" nodeType="afterEffect">
                                  <p:stCondLst>
                                    <p:cond delay="1000"/>
                                  </p:stCondLst>
                                  <p:childTnLst>
                                    <p:animEffect transition="out" filter="fade">
                                      <p:cBhvr>
                                        <p:cTn id="37" dur="500"/>
                                        <p:tgtEl>
                                          <p:spTgt spid="592905"/>
                                        </p:tgtEl>
                                      </p:cBhvr>
                                    </p:animEffect>
                                    <p:set>
                                      <p:cBhvr>
                                        <p:cTn id="38" dur="1" fill="hold">
                                          <p:stCondLst>
                                            <p:cond delay="499"/>
                                          </p:stCondLst>
                                        </p:cTn>
                                        <p:tgtEl>
                                          <p:spTgt spid="5929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utoUpdateAnimBg="0"/>
      <p:bldP spid="592901" grpId="0" autoUpdateAnimBg="0"/>
      <p:bldP spid="592901" grpId="1" autoUpdateAnimBg="0"/>
      <p:bldP spid="592902" grpId="0" autoUpdateAnimBg="0"/>
      <p:bldP spid="592903" grpId="0" autoUpdateAnimBg="0"/>
      <p:bldP spid="592903" grpId="1" autoUpdateAnimBg="0"/>
      <p:bldP spid="592904" grpId="0" autoUpdateAnimBg="0"/>
      <p:bldP spid="592905" grpId="0" autoUpdateAnimBg="0"/>
      <p:bldP spid="592905" grpId="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0485" name="Text Box 2"/>
          <p:cNvSpPr txBox="1">
            <a:spLocks noChangeArrowheads="1"/>
          </p:cNvSpPr>
          <p:nvPr/>
        </p:nvSpPr>
        <p:spPr bwMode="auto">
          <a:xfrm>
            <a:off x="0" y="12192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400" b="1">
                <a:solidFill>
                  <a:srgbClr val="FF0842"/>
                </a:solidFill>
                <a:latin typeface="Arial" pitchFamily="34" charset="0"/>
              </a:rPr>
              <a:t>term</a:t>
            </a:r>
            <a:r>
              <a:rPr kumimoji="0" lang="en-US" sz="2400">
                <a:latin typeface="Arial" pitchFamily="34" charset="0"/>
              </a:rPr>
              <a:t>: MAPKKK cascade (mating sensu Saccharomyces)</a:t>
            </a:r>
          </a:p>
          <a:p>
            <a:endParaRPr kumimoji="0" lang="en-US" sz="2400">
              <a:latin typeface="Arial" pitchFamily="34" charset="0"/>
            </a:endParaRPr>
          </a:p>
          <a:p>
            <a:r>
              <a:rPr kumimoji="0" lang="en-US" sz="2400" b="1">
                <a:solidFill>
                  <a:srgbClr val="FF0842"/>
                </a:solidFill>
                <a:latin typeface="Arial" pitchFamily="34" charset="0"/>
              </a:rPr>
              <a:t>goid</a:t>
            </a:r>
            <a:r>
              <a:rPr kumimoji="0" lang="en-US" sz="2400">
                <a:latin typeface="Arial" pitchFamily="34" charset="0"/>
              </a:rPr>
              <a:t>: GO:0007244</a:t>
            </a:r>
          </a:p>
          <a:p>
            <a:endParaRPr kumimoji="0" lang="en-US" sz="2400">
              <a:latin typeface="Arial" pitchFamily="34" charset="0"/>
            </a:endParaRPr>
          </a:p>
          <a:p>
            <a:r>
              <a:rPr kumimoji="0" lang="en-US" sz="2400" b="1">
                <a:solidFill>
                  <a:srgbClr val="FF0842"/>
                </a:solidFill>
                <a:latin typeface="Arial" pitchFamily="34" charset="0"/>
              </a:rPr>
              <a:t>definition</a:t>
            </a:r>
            <a:r>
              <a:rPr kumimoji="0" lang="en-US" sz="2400">
                <a:latin typeface="Arial" pitchFamily="34" charset="0"/>
              </a:rPr>
              <a:t>: OBSOLETE. MAPKKK cascade involved in transduction of mating pheromone signal, as described in Saccharomyces.</a:t>
            </a:r>
          </a:p>
          <a:p>
            <a:endParaRPr kumimoji="0" lang="en-US" sz="2400">
              <a:latin typeface="Arial" pitchFamily="34" charset="0"/>
            </a:endParaRPr>
          </a:p>
          <a:p>
            <a:r>
              <a:rPr kumimoji="0" lang="en-US" sz="2400" b="1">
                <a:solidFill>
                  <a:srgbClr val="FF0842"/>
                </a:solidFill>
                <a:latin typeface="Arial" pitchFamily="34" charset="0"/>
              </a:rPr>
              <a:t>definition_reference</a:t>
            </a:r>
            <a:r>
              <a:rPr kumimoji="0" lang="en-US" sz="2400">
                <a:latin typeface="Arial" pitchFamily="34" charset="0"/>
              </a:rPr>
              <a:t>: PMID:9561267</a:t>
            </a:r>
          </a:p>
          <a:p>
            <a:endParaRPr kumimoji="0" lang="en-US" sz="2400">
              <a:latin typeface="Arial" pitchFamily="34" charset="0"/>
            </a:endParaRPr>
          </a:p>
          <a:p>
            <a:r>
              <a:rPr kumimoji="0" lang="en-US" sz="2400" b="1">
                <a:solidFill>
                  <a:srgbClr val="FF0842"/>
                </a:solidFill>
                <a:latin typeface="Arial" pitchFamily="34" charset="0"/>
              </a:rPr>
              <a:t>comment</a:t>
            </a:r>
            <a:r>
              <a:rPr kumimoji="0" lang="en-US" sz="2400">
                <a:latin typeface="Arial" pitchFamily="34" charset="0"/>
              </a:rPr>
              <a:t>: This term was made obsolete because it is a gene product specific term. To update annotations, use the biological process term 'signal transduction during conjugation with cellular fusion ; GO:0000750'.</a:t>
            </a:r>
            <a:endParaRPr kumimoji="0" lang="en-US" sz="2400">
              <a:latin typeface="Times" pitchFamily="18" charset="0"/>
            </a:endParaRPr>
          </a:p>
        </p:txBody>
      </p:sp>
      <p:sp>
        <p:nvSpPr>
          <p:cNvPr id="20486" name="Rectangle 3"/>
          <p:cNvSpPr>
            <a:spLocks noGrp="1" noChangeArrowheads="1"/>
          </p:cNvSpPr>
          <p:nvPr>
            <p:ph type="title"/>
          </p:nvPr>
        </p:nvSpPr>
        <p:spPr/>
        <p:txBody>
          <a:bodyPr/>
          <a:lstStyle/>
          <a:p>
            <a:pPr eaLnBrk="1" hangingPunct="1"/>
            <a:r>
              <a:rPr lang="en-US" smtClean="0"/>
              <a:t>Terms, Definitions, IDs</a:t>
            </a:r>
          </a:p>
        </p:txBody>
      </p:sp>
      <p:sp>
        <p:nvSpPr>
          <p:cNvPr id="593924" name="Rectangle 4"/>
          <p:cNvSpPr>
            <a:spLocks noChangeArrowheads="1"/>
          </p:cNvSpPr>
          <p:nvPr/>
        </p:nvSpPr>
        <p:spPr bwMode="auto">
          <a:xfrm>
            <a:off x="0" y="2700338"/>
            <a:ext cx="7975600" cy="116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3925" name="Text Box 5"/>
          <p:cNvSpPr txBox="1">
            <a:spLocks noChangeArrowheads="1"/>
          </p:cNvSpPr>
          <p:nvPr/>
        </p:nvSpPr>
        <p:spPr bwMode="auto">
          <a:xfrm>
            <a:off x="0" y="2894013"/>
            <a:ext cx="8277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400" b="1">
                <a:solidFill>
                  <a:srgbClr val="FF0842"/>
                </a:solidFill>
                <a:latin typeface="Arial" pitchFamily="34" charset="0"/>
              </a:rPr>
              <a:t>definition</a:t>
            </a:r>
            <a:r>
              <a:rPr kumimoji="0" lang="en-US" sz="2400">
                <a:latin typeface="Arial" pitchFamily="34" charset="0"/>
              </a:rPr>
              <a:t>: MAPKKK cascade involved in transduction of mating pheromone signal, as described in Saccharomyces</a:t>
            </a:r>
          </a:p>
        </p:txBody>
      </p:sp>
      <p:sp>
        <p:nvSpPr>
          <p:cNvPr id="593926" name="Rectangle 6"/>
          <p:cNvSpPr>
            <a:spLocks noChangeArrowheads="1"/>
          </p:cNvSpPr>
          <p:nvPr/>
        </p:nvSpPr>
        <p:spPr bwMode="auto">
          <a:xfrm>
            <a:off x="0" y="4884738"/>
            <a:ext cx="8915400" cy="170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93925"/>
                                        </p:tgtEl>
                                      </p:cBhvr>
                                    </p:animEffect>
                                    <p:set>
                                      <p:cBhvr>
                                        <p:cTn id="7" dur="1" fill="hold">
                                          <p:stCondLst>
                                            <p:cond delay="499"/>
                                          </p:stCondLst>
                                        </p:cTn>
                                        <p:tgtEl>
                                          <p:spTgt spid="593925"/>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grpId="0" nodeType="afterEffect">
                                  <p:stCondLst>
                                    <p:cond delay="0"/>
                                  </p:stCondLst>
                                  <p:childTnLst>
                                    <p:animEffect transition="out" filter="fade">
                                      <p:cBhvr>
                                        <p:cTn id="10" dur="500"/>
                                        <p:tgtEl>
                                          <p:spTgt spid="593924"/>
                                        </p:tgtEl>
                                      </p:cBhvr>
                                    </p:animEffect>
                                    <p:set>
                                      <p:cBhvr>
                                        <p:cTn id="11" dur="1" fill="hold">
                                          <p:stCondLst>
                                            <p:cond delay="499"/>
                                          </p:stCondLst>
                                        </p:cTn>
                                        <p:tgtEl>
                                          <p:spTgt spid="593924"/>
                                        </p:tgtEl>
                                        <p:attrNameLst>
                                          <p:attrName>style.visibility</p:attrName>
                                        </p:attrNameLst>
                                      </p:cBhvr>
                                      <p:to>
                                        <p:strVal val="hidden"/>
                                      </p:to>
                                    </p:set>
                                  </p:childTnLst>
                                </p:cTn>
                              </p:par>
                            </p:childTnLst>
                          </p:cTn>
                        </p:par>
                        <p:par>
                          <p:cTn id="12" fill="hold" nodeType="afterGroup">
                            <p:stCondLst>
                              <p:cond delay="1000"/>
                            </p:stCondLst>
                            <p:childTnLst>
                              <p:par>
                                <p:cTn id="13" presetID="10" presetClass="exit" presetSubtype="0" fill="hold" grpId="0" nodeType="afterEffect">
                                  <p:stCondLst>
                                    <p:cond delay="0"/>
                                  </p:stCondLst>
                                  <p:childTnLst>
                                    <p:animEffect transition="out" filter="fade">
                                      <p:cBhvr>
                                        <p:cTn id="14" dur="500"/>
                                        <p:tgtEl>
                                          <p:spTgt spid="593926"/>
                                        </p:tgtEl>
                                      </p:cBhvr>
                                    </p:animEffect>
                                    <p:set>
                                      <p:cBhvr>
                                        <p:cTn id="15" dur="1" fill="hold">
                                          <p:stCondLst>
                                            <p:cond delay="499"/>
                                          </p:stCondLst>
                                        </p:cTn>
                                        <p:tgtEl>
                                          <p:spTgt spid="5939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4" grpId="0" animBg="1"/>
      <p:bldP spid="593925" grpId="0" autoUpdateAnimBg="0"/>
      <p:bldP spid="5939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101" name="Rectangle 2"/>
          <p:cNvSpPr>
            <a:spLocks noGrp="1" noChangeArrowheads="1"/>
          </p:cNvSpPr>
          <p:nvPr>
            <p:ph type="title"/>
          </p:nvPr>
        </p:nvSpPr>
        <p:spPr/>
        <p:txBody>
          <a:bodyPr/>
          <a:lstStyle/>
          <a:p>
            <a:pPr eaLnBrk="1" hangingPunct="1"/>
            <a:r>
              <a:rPr lang="en-US" smtClean="0"/>
              <a:t>Slide Sources</a:t>
            </a:r>
          </a:p>
        </p:txBody>
      </p:sp>
      <p:sp>
        <p:nvSpPr>
          <p:cNvPr id="4102" name="Rectangle 3"/>
          <p:cNvSpPr>
            <a:spLocks noGrp="1" noChangeArrowheads="1"/>
          </p:cNvSpPr>
          <p:nvPr>
            <p:ph type="body" idx="1"/>
          </p:nvPr>
        </p:nvSpPr>
        <p:spPr/>
        <p:txBody>
          <a:bodyPr/>
          <a:lstStyle/>
          <a:p>
            <a:pPr eaLnBrk="1" hangingPunct="1"/>
            <a:r>
              <a:rPr lang="en-US" dirty="0" smtClean="0"/>
              <a:t>www.geneontology.org</a:t>
            </a:r>
          </a:p>
          <a:p>
            <a:pPr eaLnBrk="1" hangingPunct="1"/>
            <a:r>
              <a:rPr lang="en-US" dirty="0" smtClean="0"/>
              <a:t>Jane Lomax (EBI)</a:t>
            </a:r>
          </a:p>
          <a:p>
            <a:pPr eaLnBrk="1" hangingPunct="1"/>
            <a:r>
              <a:rPr lang="en-US" dirty="0" smtClean="0"/>
              <a:t>David Hill (MGI)</a:t>
            </a:r>
          </a:p>
          <a:p>
            <a:pPr eaLnBrk="1" hangingPunct="1"/>
            <a:r>
              <a:rPr lang="en-US" dirty="0" smtClean="0"/>
              <a:t>Pascale </a:t>
            </a:r>
            <a:r>
              <a:rPr lang="en-US" dirty="0" err="1" smtClean="0"/>
              <a:t>Gaudet</a:t>
            </a:r>
            <a:r>
              <a:rPr lang="en-US" dirty="0" smtClean="0"/>
              <a:t> (</a:t>
            </a:r>
            <a:r>
              <a:rPr lang="en-US" dirty="0" err="1" smtClean="0"/>
              <a:t>dictyBase</a:t>
            </a:r>
            <a:r>
              <a:rPr lang="en-US" dirty="0" smtClean="0"/>
              <a:t>)</a:t>
            </a:r>
          </a:p>
          <a:p>
            <a:pPr eaLnBrk="1" hangingPunct="1"/>
            <a:r>
              <a:rPr lang="en-US" dirty="0" err="1" smtClean="0"/>
              <a:t>Stacia</a:t>
            </a:r>
            <a:r>
              <a:rPr lang="en-US" dirty="0" smtClean="0"/>
              <a:t> Engel (SGD)</a:t>
            </a:r>
          </a:p>
          <a:p>
            <a:pPr eaLnBrk="1" hangingPunct="1"/>
            <a:r>
              <a:rPr lang="en-US" dirty="0" smtClean="0"/>
              <a:t>Rama </a:t>
            </a:r>
            <a:r>
              <a:rPr lang="en-US" dirty="0" err="1" smtClean="0"/>
              <a:t>Balakrishnan</a:t>
            </a:r>
            <a:r>
              <a:rPr lang="en-US" dirty="0" smtClean="0"/>
              <a:t> (SGD)</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1509" name="Rectangle 2"/>
          <p:cNvSpPr>
            <a:spLocks noGrp="1" noChangeArrowheads="1"/>
          </p:cNvSpPr>
          <p:nvPr>
            <p:ph type="title"/>
          </p:nvPr>
        </p:nvSpPr>
        <p:spPr>
          <a:xfrm>
            <a:off x="422275" y="0"/>
            <a:ext cx="8229600" cy="1143000"/>
          </a:xfrm>
        </p:spPr>
        <p:txBody>
          <a:bodyPr/>
          <a:lstStyle/>
          <a:p>
            <a:pPr eaLnBrk="1" hangingPunct="1"/>
            <a:r>
              <a:rPr lang="en-GB" smtClean="0">
                <a:latin typeface="Geneva" pitchFamily="34" charset="0"/>
              </a:rPr>
              <a:t>Ontology</a:t>
            </a:r>
            <a:endParaRPr lang="en-GB" sz="3600" smtClean="0">
              <a:latin typeface="Geneva" pitchFamily="34" charset="0"/>
            </a:endParaRPr>
          </a:p>
        </p:txBody>
      </p:sp>
      <p:sp>
        <p:nvSpPr>
          <p:cNvPr id="21510" name="Rectangle 3"/>
          <p:cNvSpPr>
            <a:spLocks noGrp="1" noChangeArrowheads="1"/>
          </p:cNvSpPr>
          <p:nvPr>
            <p:ph type="body" idx="1"/>
          </p:nvPr>
        </p:nvSpPr>
        <p:spPr>
          <a:xfrm>
            <a:off x="155575" y="1157288"/>
            <a:ext cx="8832850" cy="3376612"/>
          </a:xfrm>
        </p:spPr>
        <p:txBody>
          <a:bodyPr/>
          <a:lstStyle/>
          <a:p>
            <a:pPr marL="609600" indent="-609600" eaLnBrk="1" hangingPunct="1">
              <a:lnSpc>
                <a:spcPct val="110000"/>
              </a:lnSpc>
              <a:spcBef>
                <a:spcPct val="10000"/>
              </a:spcBef>
              <a:buFontTx/>
              <a:buNone/>
            </a:pPr>
            <a:r>
              <a:rPr lang="en-GB" smtClean="0"/>
              <a:t>	Includes:</a:t>
            </a:r>
          </a:p>
          <a:p>
            <a:pPr marL="990600" lvl="1" indent="-533400" eaLnBrk="1" hangingPunct="1">
              <a:lnSpc>
                <a:spcPct val="110000"/>
              </a:lnSpc>
              <a:spcBef>
                <a:spcPct val="10000"/>
              </a:spcBef>
              <a:buFontTx/>
              <a:buAutoNum type="arabicPeriod"/>
            </a:pPr>
            <a:r>
              <a:rPr lang="en-GB" sz="3200" smtClean="0"/>
              <a:t>A vocabulary of terms (names for concepts)</a:t>
            </a:r>
          </a:p>
          <a:p>
            <a:pPr marL="990600" lvl="1" indent="-533400" eaLnBrk="1" hangingPunct="1">
              <a:lnSpc>
                <a:spcPct val="110000"/>
              </a:lnSpc>
              <a:spcBef>
                <a:spcPct val="10000"/>
              </a:spcBef>
              <a:buFontTx/>
              <a:buAutoNum type="arabicPeriod"/>
            </a:pPr>
            <a:r>
              <a:rPr lang="en-GB" sz="3200" smtClean="0"/>
              <a:t>Definitions</a:t>
            </a:r>
          </a:p>
          <a:p>
            <a:pPr marL="990600" lvl="1" indent="-533400" eaLnBrk="1" hangingPunct="1">
              <a:lnSpc>
                <a:spcPct val="110000"/>
              </a:lnSpc>
              <a:spcBef>
                <a:spcPct val="10000"/>
              </a:spcBef>
              <a:buFontTx/>
              <a:buAutoNum type="arabicPeriod"/>
            </a:pPr>
            <a:r>
              <a:rPr lang="en-GB" sz="3200" smtClean="0"/>
              <a:t>Defined logical relationships to each other</a:t>
            </a:r>
          </a:p>
          <a:p>
            <a:pPr marL="990600" lvl="1" indent="-533400" eaLnBrk="1" hangingPunct="1">
              <a:lnSpc>
                <a:spcPct val="110000"/>
              </a:lnSpc>
              <a:spcBef>
                <a:spcPct val="10000"/>
              </a:spcBef>
              <a:buFontTx/>
              <a:buAutoNum type="arabicPeriod"/>
            </a:pPr>
            <a:endParaRPr lang="en-GB" sz="32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2533" name="Line 2"/>
          <p:cNvSpPr>
            <a:spLocks noChangeShapeType="1"/>
          </p:cNvSpPr>
          <p:nvPr/>
        </p:nvSpPr>
        <p:spPr bwMode="auto">
          <a:xfrm flipH="1">
            <a:off x="1895475" y="2473325"/>
            <a:ext cx="693738" cy="190341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3"/>
          <p:cNvSpPr>
            <a:spLocks noChangeShapeType="1"/>
          </p:cNvSpPr>
          <p:nvPr/>
        </p:nvSpPr>
        <p:spPr bwMode="auto">
          <a:xfrm>
            <a:off x="5295900" y="247332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4"/>
          <p:cNvSpPr>
            <a:spLocks noChangeShapeType="1"/>
          </p:cNvSpPr>
          <p:nvPr/>
        </p:nvSpPr>
        <p:spPr bwMode="auto">
          <a:xfrm>
            <a:off x="6378575" y="2303463"/>
            <a:ext cx="914400" cy="6858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5"/>
          <p:cNvSpPr txBox="1">
            <a:spLocks noChangeArrowheads="1"/>
          </p:cNvSpPr>
          <p:nvPr/>
        </p:nvSpPr>
        <p:spPr bwMode="auto">
          <a:xfrm>
            <a:off x="211138" y="4418013"/>
            <a:ext cx="255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solidFill>
                  <a:schemeClr val="bg2"/>
                </a:solidFill>
                <a:latin typeface="Arial" pitchFamily="34" charset="0"/>
              </a:rPr>
              <a:t>[other types of chromosomes]</a:t>
            </a:r>
          </a:p>
        </p:txBody>
      </p:sp>
      <p:sp>
        <p:nvSpPr>
          <p:cNvPr id="22537" name="Text Box 6"/>
          <p:cNvSpPr txBox="1">
            <a:spLocks noChangeArrowheads="1"/>
          </p:cNvSpPr>
          <p:nvPr/>
        </p:nvSpPr>
        <p:spPr bwMode="auto">
          <a:xfrm>
            <a:off x="6665913" y="3073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solidFill>
                  <a:schemeClr val="bg2"/>
                </a:solidFill>
                <a:latin typeface="Arial" pitchFamily="34" charset="0"/>
              </a:rPr>
              <a:t>[other organelles]</a:t>
            </a:r>
          </a:p>
        </p:txBody>
      </p:sp>
      <p:sp>
        <p:nvSpPr>
          <p:cNvPr id="22538" name="Text Box 7"/>
          <p:cNvSpPr txBox="1">
            <a:spLocks noChangeArrowheads="1"/>
          </p:cNvSpPr>
          <p:nvPr/>
        </p:nvSpPr>
        <p:spPr bwMode="auto">
          <a:xfrm>
            <a:off x="2008188" y="1879600"/>
            <a:ext cx="195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chromosome</a:t>
            </a:r>
          </a:p>
        </p:txBody>
      </p:sp>
      <p:sp>
        <p:nvSpPr>
          <p:cNvPr id="22539" name="Text Box 8"/>
          <p:cNvSpPr txBox="1">
            <a:spLocks noChangeArrowheads="1"/>
          </p:cNvSpPr>
          <p:nvPr/>
        </p:nvSpPr>
        <p:spPr bwMode="auto">
          <a:xfrm>
            <a:off x="4738688" y="1889125"/>
            <a:ext cx="1447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organelle</a:t>
            </a:r>
          </a:p>
        </p:txBody>
      </p:sp>
      <p:sp>
        <p:nvSpPr>
          <p:cNvPr id="22540" name="Text Box 9"/>
          <p:cNvSpPr txBox="1">
            <a:spLocks noChangeArrowheads="1"/>
          </p:cNvSpPr>
          <p:nvPr/>
        </p:nvSpPr>
        <p:spPr bwMode="auto">
          <a:xfrm>
            <a:off x="4689475" y="3081338"/>
            <a:ext cx="1244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nucleus</a:t>
            </a:r>
          </a:p>
        </p:txBody>
      </p:sp>
      <p:sp>
        <p:nvSpPr>
          <p:cNvPr id="22541" name="Text Box 10"/>
          <p:cNvSpPr txBox="1">
            <a:spLocks noChangeArrowheads="1"/>
          </p:cNvSpPr>
          <p:nvPr/>
        </p:nvSpPr>
        <p:spPr bwMode="auto">
          <a:xfrm>
            <a:off x="2933700" y="4497388"/>
            <a:ext cx="3040063" cy="466725"/>
          </a:xfrm>
          <a:prstGeom prst="rect">
            <a:avLst/>
          </a:prstGeom>
          <a:solidFill>
            <a:srgbClr val="DDDDDD"/>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nuclear chromosome</a:t>
            </a:r>
          </a:p>
        </p:txBody>
      </p:sp>
      <p:sp>
        <p:nvSpPr>
          <p:cNvPr id="22542" name="Line 11"/>
          <p:cNvSpPr>
            <a:spLocks noChangeShapeType="1"/>
          </p:cNvSpPr>
          <p:nvPr/>
        </p:nvSpPr>
        <p:spPr bwMode="auto">
          <a:xfrm>
            <a:off x="5295900" y="3770313"/>
            <a:ext cx="0" cy="604837"/>
          </a:xfrm>
          <a:prstGeom prst="line">
            <a:avLst/>
          </a:prstGeom>
          <a:noFill/>
          <a:ln w="28575">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2"/>
          <p:cNvSpPr>
            <a:spLocks noChangeShapeType="1"/>
          </p:cNvSpPr>
          <p:nvPr/>
        </p:nvSpPr>
        <p:spPr bwMode="auto">
          <a:xfrm>
            <a:off x="3260725" y="2497138"/>
            <a:ext cx="681038" cy="187801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3557" name="Rectangle 2"/>
          <p:cNvSpPr>
            <a:spLocks noChangeArrowheads="1"/>
          </p:cNvSpPr>
          <p:nvPr/>
        </p:nvSpPr>
        <p:spPr bwMode="auto">
          <a:xfrm>
            <a:off x="1047750" y="1216025"/>
            <a:ext cx="7762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0000"/>
              </a:spcBef>
            </a:pPr>
            <a:r>
              <a:rPr kumimoji="0" lang="en-US" sz="2800">
                <a:latin typeface="Arial" pitchFamily="34" charset="0"/>
              </a:rPr>
              <a:t>Ontologies can be represented as graphs, where the </a:t>
            </a:r>
            <a:r>
              <a:rPr kumimoji="0" lang="en-US" sz="2800" b="1">
                <a:latin typeface="Arial" pitchFamily="34" charset="0"/>
              </a:rPr>
              <a:t>nodes</a:t>
            </a:r>
            <a:r>
              <a:rPr kumimoji="0" lang="en-US" sz="2800">
                <a:latin typeface="Arial" pitchFamily="34" charset="0"/>
              </a:rPr>
              <a:t> are connected by </a:t>
            </a:r>
            <a:r>
              <a:rPr kumimoji="0" lang="en-US" sz="2800" b="1">
                <a:latin typeface="Arial" pitchFamily="34" charset="0"/>
              </a:rPr>
              <a:t>edges</a:t>
            </a:r>
            <a:endParaRPr kumimoji="0" lang="en-US" sz="2800">
              <a:latin typeface="Arial" pitchFamily="34" charset="0"/>
            </a:endParaRPr>
          </a:p>
          <a:p>
            <a:pPr eaLnBrk="1" hangingPunct="1">
              <a:spcBef>
                <a:spcPct val="30000"/>
              </a:spcBef>
            </a:pPr>
            <a:r>
              <a:rPr kumimoji="0" lang="en-US" sz="2800">
                <a:latin typeface="Arial" pitchFamily="34" charset="0"/>
              </a:rPr>
              <a:t> </a:t>
            </a:r>
          </a:p>
          <a:p>
            <a:pPr eaLnBrk="1" hangingPunct="1">
              <a:spcBef>
                <a:spcPct val="30000"/>
              </a:spcBef>
              <a:buFontTx/>
              <a:buChar char="•"/>
            </a:pPr>
            <a:r>
              <a:rPr kumimoji="0" lang="en-US" sz="2800">
                <a:latin typeface="Arial" pitchFamily="34" charset="0"/>
              </a:rPr>
              <a:t> Nodes = </a:t>
            </a:r>
            <a:r>
              <a:rPr kumimoji="0" lang="en-US" sz="2800" b="1">
                <a:latin typeface="Arial" pitchFamily="34" charset="0"/>
              </a:rPr>
              <a:t>terms</a:t>
            </a:r>
            <a:r>
              <a:rPr kumimoji="0" lang="en-US" sz="2800">
                <a:latin typeface="Arial" pitchFamily="34" charset="0"/>
              </a:rPr>
              <a:t> in the ontology</a:t>
            </a:r>
          </a:p>
          <a:p>
            <a:pPr eaLnBrk="1" hangingPunct="1">
              <a:spcBef>
                <a:spcPct val="30000"/>
              </a:spcBef>
              <a:buFontTx/>
              <a:buChar char="•"/>
            </a:pPr>
            <a:r>
              <a:rPr kumimoji="0" lang="en-US" sz="2800">
                <a:latin typeface="Arial" pitchFamily="34" charset="0"/>
              </a:rPr>
              <a:t> Edges = </a:t>
            </a:r>
            <a:r>
              <a:rPr kumimoji="0" lang="en-US" sz="2800" b="1">
                <a:latin typeface="Arial" pitchFamily="34" charset="0"/>
              </a:rPr>
              <a:t>relationships</a:t>
            </a:r>
            <a:r>
              <a:rPr kumimoji="0" lang="en-US" sz="2800">
                <a:latin typeface="Arial" pitchFamily="34" charset="0"/>
              </a:rPr>
              <a:t> between the concepts</a:t>
            </a:r>
            <a:endParaRPr kumimoji="0" lang="en-GB" sz="2800">
              <a:latin typeface="Arial" pitchFamily="34" charset="0"/>
            </a:endParaRPr>
          </a:p>
        </p:txBody>
      </p:sp>
      <p:grpSp>
        <p:nvGrpSpPr>
          <p:cNvPr id="23558" name="Group 3"/>
          <p:cNvGrpSpPr>
            <a:grpSpLocks/>
          </p:cNvGrpSpPr>
          <p:nvPr/>
        </p:nvGrpSpPr>
        <p:grpSpPr bwMode="auto">
          <a:xfrm>
            <a:off x="3113088" y="4062413"/>
            <a:ext cx="3008312" cy="1604962"/>
            <a:chOff x="2011" y="2544"/>
            <a:chExt cx="1895" cy="1011"/>
          </a:xfrm>
        </p:grpSpPr>
        <p:sp>
          <p:nvSpPr>
            <p:cNvPr id="23560" name="Oval 4"/>
            <p:cNvSpPr>
              <a:spLocks noChangeArrowheads="1"/>
            </p:cNvSpPr>
            <p:nvPr/>
          </p:nvSpPr>
          <p:spPr bwMode="auto">
            <a:xfrm>
              <a:off x="2832" y="2736"/>
              <a:ext cx="181" cy="181"/>
            </a:xfrm>
            <a:prstGeom prst="ellipse">
              <a:avLst/>
            </a:prstGeom>
            <a:solidFill>
              <a:srgbClr val="FF0000"/>
            </a:solidFill>
            <a:ln w="25400">
              <a:solidFill>
                <a:schemeClr val="tx1"/>
              </a:solidFill>
              <a:round/>
              <a:headEnd/>
              <a:tailEnd/>
            </a:ln>
          </p:spPr>
          <p:txBody>
            <a:bodyPr wrap="none" anchor="ctr"/>
            <a:lstStyle/>
            <a:p>
              <a:endParaRPr lang="en-US"/>
            </a:p>
          </p:txBody>
        </p:sp>
        <p:sp>
          <p:nvSpPr>
            <p:cNvPr id="23561" name="Oval 5"/>
            <p:cNvSpPr>
              <a:spLocks noChangeArrowheads="1"/>
            </p:cNvSpPr>
            <p:nvPr/>
          </p:nvSpPr>
          <p:spPr bwMode="auto">
            <a:xfrm>
              <a:off x="3264" y="3360"/>
              <a:ext cx="181" cy="181"/>
            </a:xfrm>
            <a:prstGeom prst="ellipse">
              <a:avLst/>
            </a:prstGeom>
            <a:solidFill>
              <a:srgbClr val="FF0000"/>
            </a:solidFill>
            <a:ln w="25400">
              <a:solidFill>
                <a:schemeClr val="tx1"/>
              </a:solidFill>
              <a:round/>
              <a:headEnd/>
              <a:tailEnd/>
            </a:ln>
          </p:spPr>
          <p:txBody>
            <a:bodyPr wrap="none" anchor="ctr"/>
            <a:lstStyle/>
            <a:p>
              <a:endParaRPr lang="en-US"/>
            </a:p>
          </p:txBody>
        </p:sp>
        <p:sp>
          <p:nvSpPr>
            <p:cNvPr id="23562" name="Oval 6"/>
            <p:cNvSpPr>
              <a:spLocks noChangeArrowheads="1"/>
            </p:cNvSpPr>
            <p:nvPr/>
          </p:nvSpPr>
          <p:spPr bwMode="auto">
            <a:xfrm>
              <a:off x="2448" y="3360"/>
              <a:ext cx="181" cy="181"/>
            </a:xfrm>
            <a:prstGeom prst="ellipse">
              <a:avLst/>
            </a:prstGeom>
            <a:solidFill>
              <a:srgbClr val="FF0000"/>
            </a:solidFill>
            <a:ln w="25400">
              <a:solidFill>
                <a:schemeClr val="tx1"/>
              </a:solidFill>
              <a:round/>
              <a:headEnd/>
              <a:tailEnd/>
            </a:ln>
          </p:spPr>
          <p:txBody>
            <a:bodyPr wrap="none" anchor="ctr"/>
            <a:lstStyle/>
            <a:p>
              <a:endParaRPr lang="en-US"/>
            </a:p>
          </p:txBody>
        </p:sp>
        <p:sp>
          <p:nvSpPr>
            <p:cNvPr id="23563" name="Line 7"/>
            <p:cNvSpPr>
              <a:spLocks noChangeShapeType="1"/>
            </p:cNvSpPr>
            <p:nvPr/>
          </p:nvSpPr>
          <p:spPr bwMode="auto">
            <a:xfrm flipH="1" flipV="1">
              <a:off x="3024" y="2880"/>
              <a:ext cx="288"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8"/>
            <p:cNvSpPr>
              <a:spLocks noChangeShapeType="1"/>
            </p:cNvSpPr>
            <p:nvPr/>
          </p:nvSpPr>
          <p:spPr bwMode="auto">
            <a:xfrm flipV="1">
              <a:off x="2592" y="2880"/>
              <a:ext cx="240"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Rectangle 9"/>
            <p:cNvSpPr>
              <a:spLocks noChangeArrowheads="1"/>
            </p:cNvSpPr>
            <p:nvPr/>
          </p:nvSpPr>
          <p:spPr bwMode="auto">
            <a:xfrm>
              <a:off x="2724" y="2544"/>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kumimoji="0" lang="en-US" sz="1800" b="1">
                  <a:solidFill>
                    <a:srgbClr val="5F5F5F"/>
                  </a:solidFill>
                  <a:latin typeface="Arial" pitchFamily="34" charset="0"/>
                  <a:cs typeface="Arial" pitchFamily="34" charset="0"/>
                </a:rPr>
                <a:t>node</a:t>
              </a:r>
            </a:p>
          </p:txBody>
        </p:sp>
        <p:sp>
          <p:nvSpPr>
            <p:cNvPr id="23566" name="Rectangle 10"/>
            <p:cNvSpPr>
              <a:spLocks noChangeArrowheads="1"/>
            </p:cNvSpPr>
            <p:nvPr/>
          </p:nvSpPr>
          <p:spPr bwMode="auto">
            <a:xfrm>
              <a:off x="3446" y="3312"/>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kumimoji="0" lang="en-US" sz="1800" b="1">
                  <a:solidFill>
                    <a:srgbClr val="5F5F5F"/>
                  </a:solidFill>
                  <a:latin typeface="Arial" pitchFamily="34" charset="0"/>
                  <a:cs typeface="Arial" pitchFamily="34" charset="0"/>
                </a:rPr>
                <a:t>node</a:t>
              </a:r>
              <a:endParaRPr kumimoji="0" lang="en-GB" sz="1800" b="1">
                <a:solidFill>
                  <a:srgbClr val="5F5F5F"/>
                </a:solidFill>
                <a:latin typeface="Arial" pitchFamily="34" charset="0"/>
                <a:cs typeface="Arial" pitchFamily="34" charset="0"/>
              </a:endParaRPr>
            </a:p>
          </p:txBody>
        </p:sp>
        <p:sp>
          <p:nvSpPr>
            <p:cNvPr id="23567" name="Rectangle 11"/>
            <p:cNvSpPr>
              <a:spLocks noChangeArrowheads="1"/>
            </p:cNvSpPr>
            <p:nvPr/>
          </p:nvSpPr>
          <p:spPr bwMode="auto">
            <a:xfrm>
              <a:off x="2011" y="3324"/>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kumimoji="0" lang="en-US" sz="1800" b="1">
                  <a:solidFill>
                    <a:srgbClr val="5F5F5F"/>
                  </a:solidFill>
                  <a:latin typeface="Arial" pitchFamily="34" charset="0"/>
                  <a:cs typeface="Arial" pitchFamily="34" charset="0"/>
                </a:rPr>
                <a:t>node</a:t>
              </a:r>
              <a:endParaRPr kumimoji="0" lang="en-GB" sz="1800" b="1">
                <a:solidFill>
                  <a:srgbClr val="5F5F5F"/>
                </a:solidFill>
                <a:latin typeface="Arial" pitchFamily="34" charset="0"/>
                <a:cs typeface="Arial" pitchFamily="34" charset="0"/>
              </a:endParaRPr>
            </a:p>
          </p:txBody>
        </p:sp>
        <p:sp>
          <p:nvSpPr>
            <p:cNvPr id="23568" name="Rectangle 12"/>
            <p:cNvSpPr>
              <a:spLocks noChangeArrowheads="1"/>
            </p:cNvSpPr>
            <p:nvPr/>
          </p:nvSpPr>
          <p:spPr bwMode="auto">
            <a:xfrm>
              <a:off x="3168" y="2928"/>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kumimoji="0" lang="en-US" sz="1800">
                  <a:latin typeface="Arial" pitchFamily="34" charset="0"/>
                  <a:cs typeface="Arial" pitchFamily="34" charset="0"/>
                </a:rPr>
                <a:t>edge</a:t>
              </a:r>
            </a:p>
          </p:txBody>
        </p:sp>
      </p:grpSp>
      <p:sp>
        <p:nvSpPr>
          <p:cNvPr id="23559" name="Rectangle 13"/>
          <p:cNvSpPr>
            <a:spLocks noChangeArrowheads="1"/>
          </p:cNvSpPr>
          <p:nvPr/>
        </p:nvSpPr>
        <p:spPr bwMode="auto">
          <a:xfrm>
            <a:off x="8667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kumimoji="0" lang="en-US" sz="4400">
                <a:solidFill>
                  <a:schemeClr val="tx2"/>
                </a:solidFill>
                <a:latin typeface="Geneva" pitchFamily="34" charset="0"/>
              </a:rPr>
              <a:t>Ontology Structure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4581" name="Rectangle 2"/>
          <p:cNvSpPr>
            <a:spLocks noChangeArrowheads="1"/>
          </p:cNvSpPr>
          <p:nvPr/>
        </p:nvSpPr>
        <p:spPr bwMode="auto">
          <a:xfrm>
            <a:off x="1219200" y="2514600"/>
            <a:ext cx="533400" cy="457200"/>
          </a:xfrm>
          <a:prstGeom prst="rect">
            <a:avLst/>
          </a:prstGeom>
          <a:solidFill>
            <a:srgbClr val="3366FF"/>
          </a:solidFill>
          <a:ln w="19050">
            <a:solidFill>
              <a:schemeClr val="tx1"/>
            </a:solidFill>
            <a:miter lim="800000"/>
            <a:headEnd/>
            <a:tailEnd/>
          </a:ln>
        </p:spPr>
        <p:txBody>
          <a:bodyPr wrap="none" anchor="ctr"/>
          <a:lstStyle/>
          <a:p>
            <a:endParaRPr lang="en-US"/>
          </a:p>
        </p:txBody>
      </p:sp>
      <p:sp>
        <p:nvSpPr>
          <p:cNvPr id="24582" name="Rectangle 3"/>
          <p:cNvSpPr>
            <a:spLocks noChangeArrowheads="1"/>
          </p:cNvSpPr>
          <p:nvPr/>
        </p:nvSpPr>
        <p:spPr bwMode="auto">
          <a:xfrm>
            <a:off x="304800" y="3505200"/>
            <a:ext cx="533400" cy="457200"/>
          </a:xfrm>
          <a:prstGeom prst="rect">
            <a:avLst/>
          </a:prstGeom>
          <a:solidFill>
            <a:srgbClr val="3366FF"/>
          </a:solidFill>
          <a:ln w="19050">
            <a:solidFill>
              <a:schemeClr val="tx1"/>
            </a:solidFill>
            <a:miter lim="800000"/>
            <a:headEnd/>
            <a:tailEnd/>
          </a:ln>
        </p:spPr>
        <p:txBody>
          <a:bodyPr wrap="none" anchor="ctr"/>
          <a:lstStyle/>
          <a:p>
            <a:endParaRPr lang="en-US"/>
          </a:p>
        </p:txBody>
      </p:sp>
      <p:sp>
        <p:nvSpPr>
          <p:cNvPr id="24583" name="Rectangle 4"/>
          <p:cNvSpPr>
            <a:spLocks noChangeArrowheads="1"/>
          </p:cNvSpPr>
          <p:nvPr/>
        </p:nvSpPr>
        <p:spPr bwMode="auto">
          <a:xfrm>
            <a:off x="1219200" y="3505200"/>
            <a:ext cx="533400" cy="457200"/>
          </a:xfrm>
          <a:prstGeom prst="rect">
            <a:avLst/>
          </a:prstGeom>
          <a:solidFill>
            <a:srgbClr val="3366FF"/>
          </a:solidFill>
          <a:ln w="19050">
            <a:solidFill>
              <a:schemeClr val="tx1"/>
            </a:solidFill>
            <a:miter lim="800000"/>
            <a:headEnd/>
            <a:tailEnd/>
          </a:ln>
        </p:spPr>
        <p:txBody>
          <a:bodyPr wrap="none" anchor="ctr"/>
          <a:lstStyle/>
          <a:p>
            <a:endParaRPr lang="en-US"/>
          </a:p>
        </p:txBody>
      </p:sp>
      <p:sp>
        <p:nvSpPr>
          <p:cNvPr id="24584" name="Rectangle 5"/>
          <p:cNvSpPr>
            <a:spLocks noChangeArrowheads="1"/>
          </p:cNvSpPr>
          <p:nvPr/>
        </p:nvSpPr>
        <p:spPr bwMode="auto">
          <a:xfrm>
            <a:off x="2133600" y="3505200"/>
            <a:ext cx="533400" cy="457200"/>
          </a:xfrm>
          <a:prstGeom prst="rect">
            <a:avLst/>
          </a:prstGeom>
          <a:solidFill>
            <a:srgbClr val="3366FF"/>
          </a:solidFill>
          <a:ln w="19050">
            <a:solidFill>
              <a:schemeClr val="tx1"/>
            </a:solidFill>
            <a:miter lim="800000"/>
            <a:headEnd/>
            <a:tailEnd/>
          </a:ln>
        </p:spPr>
        <p:txBody>
          <a:bodyPr wrap="none" anchor="ctr"/>
          <a:lstStyle/>
          <a:p>
            <a:endParaRPr lang="en-US"/>
          </a:p>
        </p:txBody>
      </p:sp>
      <p:sp>
        <p:nvSpPr>
          <p:cNvPr id="24585" name="Line 6"/>
          <p:cNvSpPr>
            <a:spLocks noChangeShapeType="1"/>
          </p:cNvSpPr>
          <p:nvPr/>
        </p:nvSpPr>
        <p:spPr bwMode="auto">
          <a:xfrm flipH="1">
            <a:off x="685800" y="30480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7"/>
          <p:cNvSpPr>
            <a:spLocks noChangeShapeType="1"/>
          </p:cNvSpPr>
          <p:nvPr/>
        </p:nvSpPr>
        <p:spPr bwMode="auto">
          <a:xfrm>
            <a:off x="1447800" y="3048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8"/>
          <p:cNvSpPr>
            <a:spLocks noChangeShapeType="1"/>
          </p:cNvSpPr>
          <p:nvPr/>
        </p:nvSpPr>
        <p:spPr bwMode="auto">
          <a:xfrm>
            <a:off x="1752600" y="30480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9"/>
          <p:cNvSpPr txBox="1">
            <a:spLocks noChangeArrowheads="1"/>
          </p:cNvSpPr>
          <p:nvPr/>
        </p:nvSpPr>
        <p:spPr bwMode="auto">
          <a:xfrm>
            <a:off x="4848225" y="2344738"/>
            <a:ext cx="20224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400">
                <a:latin typeface="Arial" pitchFamily="34" charset="0"/>
              </a:rPr>
              <a:t>Chromosome</a:t>
            </a:r>
          </a:p>
        </p:txBody>
      </p:sp>
      <p:sp>
        <p:nvSpPr>
          <p:cNvPr id="24589" name="Text Box 10"/>
          <p:cNvSpPr txBox="1">
            <a:spLocks noChangeArrowheads="1"/>
          </p:cNvSpPr>
          <p:nvPr/>
        </p:nvSpPr>
        <p:spPr bwMode="auto">
          <a:xfrm>
            <a:off x="3048000" y="3708400"/>
            <a:ext cx="1309688"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400" b="1">
                <a:latin typeface="Arial" pitchFamily="34" charset="0"/>
              </a:rPr>
              <a:t>Cytoplasmic </a:t>
            </a:r>
          </a:p>
          <a:p>
            <a:r>
              <a:rPr kumimoji="0" lang="en-US" sz="1400" b="1">
                <a:latin typeface="Arial" pitchFamily="34" charset="0"/>
              </a:rPr>
              <a:t>chromosome</a:t>
            </a:r>
          </a:p>
        </p:txBody>
      </p:sp>
      <p:sp>
        <p:nvSpPr>
          <p:cNvPr id="24590" name="Text Box 11"/>
          <p:cNvSpPr txBox="1">
            <a:spLocks noChangeArrowheads="1"/>
          </p:cNvSpPr>
          <p:nvPr/>
        </p:nvSpPr>
        <p:spPr bwMode="auto">
          <a:xfrm>
            <a:off x="4459288" y="3708400"/>
            <a:ext cx="13589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400" b="1">
                <a:latin typeface="Arial" pitchFamily="34" charset="0"/>
              </a:rPr>
              <a:t>Mitochondrial</a:t>
            </a:r>
          </a:p>
          <a:p>
            <a:r>
              <a:rPr kumimoji="0" lang="en-US" sz="1400" b="1">
                <a:latin typeface="Arial" pitchFamily="34" charset="0"/>
              </a:rPr>
              <a:t>chromosome</a:t>
            </a:r>
          </a:p>
        </p:txBody>
      </p:sp>
      <p:sp>
        <p:nvSpPr>
          <p:cNvPr id="24591" name="Text Box 12"/>
          <p:cNvSpPr txBox="1">
            <a:spLocks noChangeArrowheads="1"/>
          </p:cNvSpPr>
          <p:nvPr/>
        </p:nvSpPr>
        <p:spPr bwMode="auto">
          <a:xfrm>
            <a:off x="7862888" y="3708400"/>
            <a:ext cx="1309687"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400" b="1">
                <a:latin typeface="Arial" pitchFamily="34" charset="0"/>
              </a:rPr>
              <a:t>Plastid </a:t>
            </a:r>
          </a:p>
          <a:p>
            <a:r>
              <a:rPr kumimoji="0" lang="en-US" sz="1400" b="1">
                <a:latin typeface="Arial" pitchFamily="34" charset="0"/>
              </a:rPr>
              <a:t>chromosome</a:t>
            </a:r>
          </a:p>
        </p:txBody>
      </p:sp>
      <p:sp>
        <p:nvSpPr>
          <p:cNvPr id="24592" name="Text Box 13"/>
          <p:cNvSpPr txBox="1">
            <a:spLocks noChangeArrowheads="1"/>
          </p:cNvSpPr>
          <p:nvPr/>
        </p:nvSpPr>
        <p:spPr bwMode="auto">
          <a:xfrm>
            <a:off x="6083300" y="3708400"/>
            <a:ext cx="1309688"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400" b="1">
                <a:latin typeface="Arial" pitchFamily="34" charset="0"/>
              </a:rPr>
              <a:t>Nuclear </a:t>
            </a:r>
          </a:p>
          <a:p>
            <a:r>
              <a:rPr kumimoji="0" lang="en-US" sz="1400" b="1">
                <a:latin typeface="Arial" pitchFamily="34" charset="0"/>
              </a:rPr>
              <a:t>chromosome</a:t>
            </a:r>
          </a:p>
        </p:txBody>
      </p:sp>
      <p:sp>
        <p:nvSpPr>
          <p:cNvPr id="24593" name="Line 14"/>
          <p:cNvSpPr>
            <a:spLocks noChangeShapeType="1"/>
          </p:cNvSpPr>
          <p:nvPr/>
        </p:nvSpPr>
        <p:spPr bwMode="auto">
          <a:xfrm flipH="1">
            <a:off x="4000500" y="2895600"/>
            <a:ext cx="1143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5"/>
          <p:cNvSpPr>
            <a:spLocks noChangeShapeType="1"/>
          </p:cNvSpPr>
          <p:nvPr/>
        </p:nvSpPr>
        <p:spPr bwMode="auto">
          <a:xfrm flipH="1">
            <a:off x="5294313" y="29591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6"/>
          <p:cNvSpPr>
            <a:spLocks noChangeShapeType="1"/>
          </p:cNvSpPr>
          <p:nvPr/>
        </p:nvSpPr>
        <p:spPr bwMode="auto">
          <a:xfrm>
            <a:off x="6259513" y="2965450"/>
            <a:ext cx="130175" cy="644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17"/>
          <p:cNvSpPr>
            <a:spLocks noChangeShapeType="1"/>
          </p:cNvSpPr>
          <p:nvPr/>
        </p:nvSpPr>
        <p:spPr bwMode="auto">
          <a:xfrm>
            <a:off x="6738938" y="2886075"/>
            <a:ext cx="1566862" cy="750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Text Box 18"/>
          <p:cNvSpPr txBox="1">
            <a:spLocks noChangeArrowheads="1"/>
          </p:cNvSpPr>
          <p:nvPr/>
        </p:nvSpPr>
        <p:spPr bwMode="auto">
          <a:xfrm>
            <a:off x="0" y="4494213"/>
            <a:ext cx="3771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kumimoji="0" lang="en-US" sz="2400">
                <a:latin typeface="Arial" pitchFamily="34" charset="0"/>
              </a:rPr>
              <a:t>A child is </a:t>
            </a:r>
          </a:p>
          <a:p>
            <a:pPr algn="ctr"/>
            <a:r>
              <a:rPr kumimoji="0" lang="en-US" sz="2400">
                <a:latin typeface="Arial" pitchFamily="34" charset="0"/>
              </a:rPr>
              <a:t>a subset or instances of</a:t>
            </a:r>
          </a:p>
          <a:p>
            <a:pPr algn="ctr"/>
            <a:r>
              <a:rPr kumimoji="0" lang="en-US" sz="2400">
                <a:latin typeface="Arial" pitchFamily="34" charset="0"/>
              </a:rPr>
              <a:t>a parent’s elements</a:t>
            </a:r>
          </a:p>
        </p:txBody>
      </p:sp>
      <p:sp>
        <p:nvSpPr>
          <p:cNvPr id="24598" name="Rectangle 19"/>
          <p:cNvSpPr>
            <a:spLocks noGrp="1" noChangeArrowheads="1"/>
          </p:cNvSpPr>
          <p:nvPr>
            <p:ph type="title"/>
          </p:nvPr>
        </p:nvSpPr>
        <p:spPr/>
        <p:txBody>
          <a:bodyPr/>
          <a:lstStyle/>
          <a:p>
            <a:pPr eaLnBrk="1" hangingPunct="1"/>
            <a:r>
              <a:rPr lang="en-US" smtClean="0"/>
              <a:t>Parent-Child Relationships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5605" name="Rectangle 2"/>
          <p:cNvSpPr>
            <a:spLocks noGrp="1" noChangeArrowheads="1"/>
          </p:cNvSpPr>
          <p:nvPr>
            <p:ph type="title"/>
          </p:nvPr>
        </p:nvSpPr>
        <p:spPr>
          <a:xfrm>
            <a:off x="990600" y="0"/>
            <a:ext cx="7772400" cy="1143000"/>
          </a:xfrm>
        </p:spPr>
        <p:txBody>
          <a:bodyPr/>
          <a:lstStyle/>
          <a:p>
            <a:pPr eaLnBrk="1" hangingPunct="1"/>
            <a:r>
              <a:rPr lang="en-US" smtClean="0">
                <a:latin typeface="Geneva" pitchFamily="34" charset="0"/>
              </a:rPr>
              <a:t>Ontology Structure</a:t>
            </a:r>
          </a:p>
        </p:txBody>
      </p:sp>
      <p:sp>
        <p:nvSpPr>
          <p:cNvPr id="25606" name="Rectangle 3"/>
          <p:cNvSpPr>
            <a:spLocks noGrp="1" noChangeArrowheads="1"/>
          </p:cNvSpPr>
          <p:nvPr>
            <p:ph type="body" idx="1"/>
          </p:nvPr>
        </p:nvSpPr>
        <p:spPr>
          <a:xfrm>
            <a:off x="900113" y="1106488"/>
            <a:ext cx="7239000" cy="4114800"/>
          </a:xfrm>
        </p:spPr>
        <p:txBody>
          <a:bodyPr/>
          <a:lstStyle/>
          <a:p>
            <a:pPr eaLnBrk="1" hangingPunct="1">
              <a:lnSpc>
                <a:spcPct val="90000"/>
              </a:lnSpc>
            </a:pPr>
            <a:r>
              <a:rPr lang="en-US" sz="2400" smtClean="0"/>
              <a:t>The Gene Ontology is structured as a hierarchical directed acyclic graph (DAG)</a:t>
            </a:r>
          </a:p>
          <a:p>
            <a:pPr eaLnBrk="1" hangingPunct="1">
              <a:lnSpc>
                <a:spcPct val="90000"/>
              </a:lnSpc>
            </a:pPr>
            <a:endParaRPr lang="en-US" sz="2400" smtClean="0"/>
          </a:p>
          <a:p>
            <a:pPr eaLnBrk="1" hangingPunct="1">
              <a:lnSpc>
                <a:spcPct val="90000"/>
              </a:lnSpc>
            </a:pPr>
            <a:r>
              <a:rPr lang="en-US" sz="2400" smtClean="0"/>
              <a:t>Terms can have more than one parent and zero, one or more children</a:t>
            </a:r>
          </a:p>
          <a:p>
            <a:pPr eaLnBrk="1" hangingPunct="1">
              <a:lnSpc>
                <a:spcPct val="90000"/>
              </a:lnSpc>
            </a:pPr>
            <a:endParaRPr lang="en-US" sz="2400" smtClean="0"/>
          </a:p>
          <a:p>
            <a:pPr eaLnBrk="1" hangingPunct="1">
              <a:lnSpc>
                <a:spcPct val="90000"/>
              </a:lnSpc>
            </a:pPr>
            <a:r>
              <a:rPr lang="en-US" sz="2400" smtClean="0"/>
              <a:t>Terms are linked by two relationships</a:t>
            </a:r>
          </a:p>
          <a:p>
            <a:pPr lvl="1" eaLnBrk="1" hangingPunct="1">
              <a:lnSpc>
                <a:spcPct val="90000"/>
              </a:lnSpc>
            </a:pPr>
            <a:r>
              <a:rPr lang="en-US" sz="2400" b="1" smtClean="0">
                <a:solidFill>
                  <a:srgbClr val="CC0000"/>
                </a:solidFill>
              </a:rPr>
              <a:t>is-a</a:t>
            </a:r>
          </a:p>
          <a:p>
            <a:pPr lvl="1" eaLnBrk="1" hangingPunct="1">
              <a:lnSpc>
                <a:spcPct val="90000"/>
              </a:lnSpc>
            </a:pPr>
            <a:r>
              <a:rPr lang="en-US" sz="2400" b="1" smtClean="0">
                <a:solidFill>
                  <a:schemeClr val="accent2"/>
                </a:solidFill>
              </a:rPr>
              <a:t>part-of</a:t>
            </a:r>
            <a:endParaRPr lang="en-US" sz="2400" b="1" smtClean="0">
              <a:solidFill>
                <a:schemeClr val="accent2"/>
              </a:solidFill>
              <a:sym typeface="Webdings" pitchFamily="18" charset="2"/>
            </a:endParaRPr>
          </a:p>
          <a:p>
            <a:pPr lvl="1" eaLnBrk="1" hangingPunct="1">
              <a:lnSpc>
                <a:spcPct val="90000"/>
              </a:lnSpc>
            </a:pPr>
            <a:endParaRPr lang="en-US" sz="2400" b="1" smtClean="0">
              <a:solidFill>
                <a:schemeClr val="accent2"/>
              </a:solidFill>
            </a:endParaRPr>
          </a:p>
          <a:p>
            <a:pPr eaLnBrk="1" hangingPunct="1">
              <a:lnSpc>
                <a:spcPct val="90000"/>
              </a:lnSpc>
              <a:buFontTx/>
              <a:buNone/>
            </a:pPr>
            <a:endParaRPr lang="en-US" sz="2400" smtClean="0"/>
          </a:p>
        </p:txBody>
      </p:sp>
      <p:sp>
        <p:nvSpPr>
          <p:cNvPr id="25607" name="Oval 4"/>
          <p:cNvSpPr>
            <a:spLocks noChangeArrowheads="1"/>
          </p:cNvSpPr>
          <p:nvPr/>
        </p:nvSpPr>
        <p:spPr bwMode="auto">
          <a:xfrm>
            <a:off x="6238875" y="4551363"/>
            <a:ext cx="347663" cy="347662"/>
          </a:xfrm>
          <a:prstGeom prst="ellipse">
            <a:avLst/>
          </a:prstGeom>
          <a:solidFill>
            <a:srgbClr val="CC3300"/>
          </a:solidFill>
          <a:ln w="19050">
            <a:solidFill>
              <a:schemeClr val="tx1"/>
            </a:solidFill>
            <a:round/>
            <a:headEnd/>
            <a:tailEnd/>
          </a:ln>
        </p:spPr>
        <p:txBody>
          <a:bodyPr wrap="none" anchor="ctr"/>
          <a:lstStyle/>
          <a:p>
            <a:endParaRPr lang="en-US"/>
          </a:p>
        </p:txBody>
      </p:sp>
      <p:sp>
        <p:nvSpPr>
          <p:cNvPr id="25608" name="Oval 5"/>
          <p:cNvSpPr>
            <a:spLocks noChangeArrowheads="1"/>
          </p:cNvSpPr>
          <p:nvPr/>
        </p:nvSpPr>
        <p:spPr bwMode="auto">
          <a:xfrm>
            <a:off x="5857875" y="5422900"/>
            <a:ext cx="347663" cy="347663"/>
          </a:xfrm>
          <a:prstGeom prst="ellipse">
            <a:avLst/>
          </a:prstGeom>
          <a:solidFill>
            <a:srgbClr val="CC3300"/>
          </a:solidFill>
          <a:ln w="19050">
            <a:solidFill>
              <a:schemeClr val="tx1"/>
            </a:solidFill>
            <a:round/>
            <a:headEnd/>
            <a:tailEnd/>
          </a:ln>
        </p:spPr>
        <p:txBody>
          <a:bodyPr wrap="none" anchor="ctr"/>
          <a:lstStyle/>
          <a:p>
            <a:endParaRPr lang="en-US"/>
          </a:p>
        </p:txBody>
      </p:sp>
      <p:sp>
        <p:nvSpPr>
          <p:cNvPr id="25609" name="Oval 6"/>
          <p:cNvSpPr>
            <a:spLocks noChangeArrowheads="1"/>
          </p:cNvSpPr>
          <p:nvPr/>
        </p:nvSpPr>
        <p:spPr bwMode="auto">
          <a:xfrm>
            <a:off x="6727825" y="5411788"/>
            <a:ext cx="347663" cy="347662"/>
          </a:xfrm>
          <a:prstGeom prst="ellipse">
            <a:avLst/>
          </a:prstGeom>
          <a:solidFill>
            <a:srgbClr val="CC3300"/>
          </a:solidFill>
          <a:ln w="19050">
            <a:solidFill>
              <a:schemeClr val="tx1"/>
            </a:solidFill>
            <a:round/>
            <a:headEnd/>
            <a:tailEnd/>
          </a:ln>
        </p:spPr>
        <p:txBody>
          <a:bodyPr wrap="none" anchor="ctr"/>
          <a:lstStyle/>
          <a:p>
            <a:endParaRPr lang="en-US"/>
          </a:p>
        </p:txBody>
      </p:sp>
      <p:sp>
        <p:nvSpPr>
          <p:cNvPr id="25610" name="Line 7"/>
          <p:cNvSpPr>
            <a:spLocks noChangeShapeType="1"/>
          </p:cNvSpPr>
          <p:nvPr/>
        </p:nvSpPr>
        <p:spPr bwMode="auto">
          <a:xfrm flipH="1">
            <a:off x="6084888" y="4876800"/>
            <a:ext cx="241300" cy="554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Line 8"/>
          <p:cNvSpPr>
            <a:spLocks noChangeShapeType="1"/>
          </p:cNvSpPr>
          <p:nvPr/>
        </p:nvSpPr>
        <p:spPr bwMode="auto">
          <a:xfrm>
            <a:off x="6526213" y="4873625"/>
            <a:ext cx="263525" cy="5651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2" name="Text Box 9"/>
          <p:cNvSpPr txBox="1">
            <a:spLocks noChangeArrowheads="1"/>
          </p:cNvSpPr>
          <p:nvPr/>
        </p:nvSpPr>
        <p:spPr bwMode="auto">
          <a:xfrm>
            <a:off x="5459413" y="47942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800">
                <a:latin typeface="Arial" pitchFamily="34" charset="0"/>
              </a:rPr>
              <a:t>is_a</a:t>
            </a:r>
          </a:p>
        </p:txBody>
      </p:sp>
      <p:sp>
        <p:nvSpPr>
          <p:cNvPr id="25613" name="Text Box 10"/>
          <p:cNvSpPr txBox="1">
            <a:spLocks noChangeArrowheads="1"/>
          </p:cNvSpPr>
          <p:nvPr/>
        </p:nvSpPr>
        <p:spPr bwMode="auto">
          <a:xfrm>
            <a:off x="6831013" y="479425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800">
                <a:latin typeface="Arial" pitchFamily="34" charset="0"/>
              </a:rPr>
              <a:t>part_of</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6629" name="Line 2"/>
          <p:cNvSpPr>
            <a:spLocks noChangeShapeType="1"/>
          </p:cNvSpPr>
          <p:nvPr/>
        </p:nvSpPr>
        <p:spPr bwMode="auto">
          <a:xfrm flipH="1">
            <a:off x="1895475" y="2473325"/>
            <a:ext cx="693738" cy="190341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Line 3"/>
          <p:cNvSpPr>
            <a:spLocks noChangeShapeType="1"/>
          </p:cNvSpPr>
          <p:nvPr/>
        </p:nvSpPr>
        <p:spPr bwMode="auto">
          <a:xfrm>
            <a:off x="5295900" y="247332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4"/>
          <p:cNvSpPr>
            <a:spLocks noChangeShapeType="1"/>
          </p:cNvSpPr>
          <p:nvPr/>
        </p:nvSpPr>
        <p:spPr bwMode="auto">
          <a:xfrm>
            <a:off x="6378575" y="2303463"/>
            <a:ext cx="914400" cy="68580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2" name="Text Box 5"/>
          <p:cNvSpPr txBox="1">
            <a:spLocks noChangeArrowheads="1"/>
          </p:cNvSpPr>
          <p:nvPr/>
        </p:nvSpPr>
        <p:spPr bwMode="auto">
          <a:xfrm>
            <a:off x="3810000" y="5181600"/>
            <a:ext cx="1214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800">
                <a:solidFill>
                  <a:srgbClr val="FF0000"/>
                </a:solidFill>
                <a:latin typeface="Arial" pitchFamily="34" charset="0"/>
              </a:rPr>
              <a:t>is-a</a:t>
            </a:r>
            <a:endParaRPr kumimoji="0" lang="en-US" sz="2800">
              <a:latin typeface="Arial" pitchFamily="34" charset="0"/>
            </a:endParaRPr>
          </a:p>
          <a:p>
            <a:r>
              <a:rPr kumimoji="0" lang="en-US" sz="2800">
                <a:solidFill>
                  <a:schemeClr val="accent2"/>
                </a:solidFill>
                <a:latin typeface="Arial" pitchFamily="34" charset="0"/>
              </a:rPr>
              <a:t>part-of</a:t>
            </a:r>
          </a:p>
        </p:txBody>
      </p:sp>
      <p:sp>
        <p:nvSpPr>
          <p:cNvPr id="26633" name="Text Box 6"/>
          <p:cNvSpPr txBox="1">
            <a:spLocks noChangeArrowheads="1"/>
          </p:cNvSpPr>
          <p:nvPr/>
        </p:nvSpPr>
        <p:spPr bwMode="auto">
          <a:xfrm>
            <a:off x="211138" y="4418013"/>
            <a:ext cx="255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solidFill>
                  <a:schemeClr val="bg2"/>
                </a:solidFill>
                <a:latin typeface="Arial" pitchFamily="34" charset="0"/>
              </a:rPr>
              <a:t>[other types of chromosomes]</a:t>
            </a:r>
          </a:p>
        </p:txBody>
      </p:sp>
      <p:sp>
        <p:nvSpPr>
          <p:cNvPr id="26634" name="Text Box 7"/>
          <p:cNvSpPr txBox="1">
            <a:spLocks noChangeArrowheads="1"/>
          </p:cNvSpPr>
          <p:nvPr/>
        </p:nvSpPr>
        <p:spPr bwMode="auto">
          <a:xfrm>
            <a:off x="6665913" y="3073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solidFill>
                  <a:schemeClr val="bg2"/>
                </a:solidFill>
                <a:latin typeface="Arial" pitchFamily="34" charset="0"/>
              </a:rPr>
              <a:t>[other organelles]</a:t>
            </a:r>
          </a:p>
        </p:txBody>
      </p:sp>
      <p:sp>
        <p:nvSpPr>
          <p:cNvPr id="26635" name="Text Box 8"/>
          <p:cNvSpPr txBox="1">
            <a:spLocks noChangeArrowheads="1"/>
          </p:cNvSpPr>
          <p:nvPr/>
        </p:nvSpPr>
        <p:spPr bwMode="auto">
          <a:xfrm>
            <a:off x="2008188" y="1879600"/>
            <a:ext cx="195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chromosome</a:t>
            </a:r>
          </a:p>
        </p:txBody>
      </p:sp>
      <p:sp>
        <p:nvSpPr>
          <p:cNvPr id="26636" name="Text Box 9"/>
          <p:cNvSpPr txBox="1">
            <a:spLocks noChangeArrowheads="1"/>
          </p:cNvSpPr>
          <p:nvPr/>
        </p:nvSpPr>
        <p:spPr bwMode="auto">
          <a:xfrm>
            <a:off x="4738688" y="1889125"/>
            <a:ext cx="1447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organelle</a:t>
            </a:r>
          </a:p>
        </p:txBody>
      </p:sp>
      <p:sp>
        <p:nvSpPr>
          <p:cNvPr id="26637" name="Text Box 10"/>
          <p:cNvSpPr txBox="1">
            <a:spLocks noChangeArrowheads="1"/>
          </p:cNvSpPr>
          <p:nvPr/>
        </p:nvSpPr>
        <p:spPr bwMode="auto">
          <a:xfrm>
            <a:off x="4689475" y="3081338"/>
            <a:ext cx="1244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nucleus</a:t>
            </a:r>
          </a:p>
        </p:txBody>
      </p:sp>
      <p:sp>
        <p:nvSpPr>
          <p:cNvPr id="26638" name="Text Box 11"/>
          <p:cNvSpPr txBox="1">
            <a:spLocks noChangeArrowheads="1"/>
          </p:cNvSpPr>
          <p:nvPr/>
        </p:nvSpPr>
        <p:spPr bwMode="auto">
          <a:xfrm>
            <a:off x="2933700" y="4497388"/>
            <a:ext cx="3040063" cy="466725"/>
          </a:xfrm>
          <a:prstGeom prst="rect">
            <a:avLst/>
          </a:prstGeom>
          <a:solidFill>
            <a:srgbClr val="DDDDDD"/>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r>
              <a:rPr kumimoji="0" lang="en-US" sz="2400">
                <a:latin typeface="Arial" pitchFamily="34" charset="0"/>
              </a:rPr>
              <a:t>nuclear chromosome</a:t>
            </a:r>
          </a:p>
        </p:txBody>
      </p:sp>
      <p:sp>
        <p:nvSpPr>
          <p:cNvPr id="26639" name="Line 12"/>
          <p:cNvSpPr>
            <a:spLocks noChangeShapeType="1"/>
          </p:cNvSpPr>
          <p:nvPr/>
        </p:nvSpPr>
        <p:spPr bwMode="auto">
          <a:xfrm>
            <a:off x="5295900" y="3770313"/>
            <a:ext cx="0" cy="604837"/>
          </a:xfrm>
          <a:prstGeom prst="line">
            <a:avLst/>
          </a:prstGeom>
          <a:noFill/>
          <a:ln w="28575">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13"/>
          <p:cNvSpPr>
            <a:spLocks noChangeShapeType="1"/>
          </p:cNvSpPr>
          <p:nvPr/>
        </p:nvSpPr>
        <p:spPr bwMode="auto">
          <a:xfrm>
            <a:off x="3260725" y="2497138"/>
            <a:ext cx="681038" cy="187801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1" name="Rectangle 14"/>
          <p:cNvSpPr>
            <a:spLocks noGrp="1" noChangeArrowheads="1"/>
          </p:cNvSpPr>
          <p:nvPr>
            <p:ph type="title"/>
          </p:nvPr>
        </p:nvSpPr>
        <p:spPr>
          <a:noFill/>
        </p:spPr>
        <p:txBody>
          <a:bodyPr/>
          <a:lstStyle/>
          <a:p>
            <a:pPr eaLnBrk="1" hangingPunct="1"/>
            <a:r>
              <a:rPr lang="en-US" smtClean="0"/>
              <a:t>Directed Acyclic Graph (DAG)</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grpSp>
        <p:nvGrpSpPr>
          <p:cNvPr id="27653" name="Group 2"/>
          <p:cNvGrpSpPr>
            <a:grpSpLocks/>
          </p:cNvGrpSpPr>
          <p:nvPr/>
        </p:nvGrpSpPr>
        <p:grpSpPr bwMode="auto">
          <a:xfrm>
            <a:off x="1720850" y="935038"/>
            <a:ext cx="6129338" cy="5127625"/>
            <a:chOff x="1065" y="292"/>
            <a:chExt cx="3861" cy="3777"/>
          </a:xfrm>
        </p:grpSpPr>
        <p:pic>
          <p:nvPicPr>
            <p:cNvPr id="27655" name="Picture 3"/>
            <p:cNvPicPr>
              <a:picLocks noChangeAspect="1" noChangeArrowheads="1"/>
            </p:cNvPicPr>
            <p:nvPr/>
          </p:nvPicPr>
          <p:blipFill>
            <a:blip r:embed="rId3">
              <a:extLst>
                <a:ext uri="{28A0092B-C50C-407E-A947-70E740481C1C}">
                  <a14:useLocalDpi xmlns:a14="http://schemas.microsoft.com/office/drawing/2010/main" val="0"/>
                </a:ext>
              </a:extLst>
            </a:blip>
            <a:srcRect l="17256" t="15533" r="19005" b="4854"/>
            <a:stretch>
              <a:fillRect/>
            </a:stretch>
          </p:blipFill>
          <p:spPr bwMode="auto">
            <a:xfrm>
              <a:off x="1065" y="292"/>
              <a:ext cx="3861" cy="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Line 4"/>
            <p:cNvSpPr>
              <a:spLocks noChangeShapeType="1"/>
            </p:cNvSpPr>
            <p:nvPr/>
          </p:nvSpPr>
          <p:spPr bwMode="auto">
            <a:xfrm>
              <a:off x="2827" y="4062"/>
              <a:ext cx="576" cy="0"/>
            </a:xfrm>
            <a:prstGeom prst="line">
              <a:avLst/>
            </a:prstGeom>
            <a:noFill/>
            <a:ln w="1016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54" name="Oval 5"/>
          <p:cNvSpPr>
            <a:spLocks noChangeArrowheads="1"/>
          </p:cNvSpPr>
          <p:nvPr/>
        </p:nvSpPr>
        <p:spPr bwMode="auto">
          <a:xfrm>
            <a:off x="430213" y="5819775"/>
            <a:ext cx="2735262" cy="393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r>
              <a:rPr kumimoji="0" lang="en-US" sz="1400">
                <a:latin typeface="Times" pitchFamily="18" charset="0"/>
              </a:rPr>
              <a:t>http://www.ebi.ac.uk/ego</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11330" name="Rectangle 2"/>
          <p:cNvSpPr>
            <a:spLocks noGrp="1" noChangeArrowheads="1"/>
          </p:cNvSpPr>
          <p:nvPr>
            <p:ph type="title"/>
          </p:nvPr>
        </p:nvSpPr>
        <p:spPr>
          <a:xfrm>
            <a:off x="685800" y="1600200"/>
            <a:ext cx="7772400" cy="1143000"/>
          </a:xfrm>
        </p:spPr>
        <p:txBody>
          <a:bodyPr/>
          <a:lstStyle/>
          <a:p>
            <a:pPr eaLnBrk="1" hangingPunct="1">
              <a:defRPr/>
            </a:pPr>
            <a:r>
              <a:rPr lang="en-US" b="1" i="1" smtClean="0">
                <a:solidFill>
                  <a:schemeClr val="tx1"/>
                </a:solidFill>
                <a:effectLst>
                  <a:outerShdw blurRad="38100" dist="38100" dir="2700000" algn="tl">
                    <a:srgbClr val="C0C0C0"/>
                  </a:outerShdw>
                </a:effectLst>
              </a:rPr>
              <a:t>Evidence Codes </a:t>
            </a:r>
            <a:br>
              <a:rPr lang="en-US" b="1" i="1" smtClean="0">
                <a:solidFill>
                  <a:schemeClr val="tx1"/>
                </a:solidFill>
                <a:effectLst>
                  <a:outerShdw blurRad="38100" dist="38100" dir="2700000" algn="tl">
                    <a:srgbClr val="C0C0C0"/>
                  </a:outerShdw>
                </a:effectLst>
              </a:rPr>
            </a:br>
            <a:r>
              <a:rPr lang="en-US" b="1" i="1" smtClean="0">
                <a:solidFill>
                  <a:schemeClr val="tx1"/>
                </a:solidFill>
                <a:effectLst>
                  <a:outerShdw blurRad="38100" dist="38100" dir="2700000" algn="tl">
                    <a:srgbClr val="C0C0C0"/>
                  </a:outerShdw>
                </a:effectLst>
              </a:rPr>
              <a:t>for </a:t>
            </a:r>
            <a:br>
              <a:rPr lang="en-US" b="1" i="1" smtClean="0">
                <a:solidFill>
                  <a:schemeClr val="tx1"/>
                </a:solidFill>
                <a:effectLst>
                  <a:outerShdw blurRad="38100" dist="38100" dir="2700000" algn="tl">
                    <a:srgbClr val="C0C0C0"/>
                  </a:outerShdw>
                </a:effectLst>
              </a:rPr>
            </a:br>
            <a:r>
              <a:rPr lang="en-US" b="1" i="1" smtClean="0">
                <a:solidFill>
                  <a:schemeClr val="tx1"/>
                </a:solidFill>
                <a:effectLst>
                  <a:outerShdw blurRad="38100" dist="38100" dir="2700000" algn="tl">
                    <a:srgbClr val="C0C0C0"/>
                  </a:outerShdw>
                </a:effectLst>
              </a:rPr>
              <a:t>GO Annotations</a:t>
            </a:r>
            <a:endParaRPr lang="en-US" sz="2800" b="1" smtClean="0">
              <a:solidFill>
                <a:schemeClr val="tx1"/>
              </a:solidFill>
              <a:effectLst>
                <a:outerShdw blurRad="38100" dist="38100" dir="2700000" algn="tl">
                  <a:srgbClr val="C0C0C0"/>
                </a:outerShdw>
              </a:effectLst>
            </a:endParaRPr>
          </a:p>
        </p:txBody>
      </p:sp>
      <p:sp>
        <p:nvSpPr>
          <p:cNvPr id="28678" name="Text Box 3"/>
          <p:cNvSpPr txBox="1">
            <a:spLocks noChangeArrowheads="1"/>
          </p:cNvSpPr>
          <p:nvPr/>
        </p:nvSpPr>
        <p:spPr bwMode="auto">
          <a:xfrm>
            <a:off x="838200" y="4281488"/>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800" dirty="0">
                <a:latin typeface="Arial" pitchFamily="34" charset="0"/>
                <a:hlinkClick r:id="rId3"/>
              </a:rPr>
              <a:t>http://</a:t>
            </a:r>
            <a:r>
              <a:rPr kumimoji="0" lang="en-US" sz="2800" dirty="0" smtClean="0">
                <a:latin typeface="Arial" pitchFamily="34" charset="0"/>
                <a:hlinkClick r:id="rId3"/>
              </a:rPr>
              <a:t>www.geneontology.org/GO.evidence.shtml</a:t>
            </a:r>
            <a:endParaRPr kumimoji="0" lang="en-US" sz="2800" dirty="0">
              <a:latin typeface="Arial" pitchFamily="34" charset="0"/>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9701" name="Rectangle 2"/>
          <p:cNvSpPr>
            <a:spLocks noGrp="1" noChangeArrowheads="1"/>
          </p:cNvSpPr>
          <p:nvPr>
            <p:ph type="title"/>
          </p:nvPr>
        </p:nvSpPr>
        <p:spPr/>
        <p:txBody>
          <a:bodyPr/>
          <a:lstStyle/>
          <a:p>
            <a:pPr eaLnBrk="1" hangingPunct="1"/>
            <a:r>
              <a:rPr lang="en-US" smtClean="0"/>
              <a:t>Evidence codes</a:t>
            </a:r>
          </a:p>
        </p:txBody>
      </p:sp>
      <p:sp>
        <p:nvSpPr>
          <p:cNvPr id="29702" name="Rectangle 3"/>
          <p:cNvSpPr>
            <a:spLocks noGrp="1" noChangeArrowheads="1"/>
          </p:cNvSpPr>
          <p:nvPr>
            <p:ph type="body" idx="1"/>
          </p:nvPr>
        </p:nvSpPr>
        <p:spPr>
          <a:xfrm>
            <a:off x="1022350" y="1600200"/>
            <a:ext cx="7261225" cy="4525963"/>
          </a:xfrm>
        </p:spPr>
        <p:txBody>
          <a:bodyPr/>
          <a:lstStyle/>
          <a:p>
            <a:pPr eaLnBrk="1" hangingPunct="1">
              <a:lnSpc>
                <a:spcPct val="130000"/>
              </a:lnSpc>
              <a:buFontTx/>
              <a:buNone/>
            </a:pPr>
            <a:r>
              <a:rPr lang="en-US" sz="2000" smtClean="0"/>
              <a:t>Indicate the type of evidence in the cited source* that supports the association between the gene product and the GO term</a:t>
            </a:r>
          </a:p>
          <a:p>
            <a:pPr eaLnBrk="1" hangingPunct="1">
              <a:lnSpc>
                <a:spcPct val="130000"/>
              </a:lnSpc>
              <a:buFontTx/>
              <a:buNone/>
            </a:pPr>
            <a:endParaRPr lang="en-US" sz="2000" smtClean="0"/>
          </a:p>
          <a:p>
            <a:pPr eaLnBrk="1" hangingPunct="1">
              <a:lnSpc>
                <a:spcPct val="130000"/>
              </a:lnSpc>
              <a:buFontTx/>
              <a:buNone/>
            </a:pPr>
            <a:endParaRPr lang="en-US" sz="2000" smtClean="0"/>
          </a:p>
          <a:p>
            <a:pPr eaLnBrk="1" hangingPunct="1">
              <a:lnSpc>
                <a:spcPct val="130000"/>
              </a:lnSpc>
              <a:buFontTx/>
              <a:buNone/>
            </a:pPr>
            <a:r>
              <a:rPr lang="en-US" sz="2000" smtClean="0"/>
              <a:t>*</a:t>
            </a:r>
            <a:r>
              <a:rPr lang="en-US" sz="2000" i="1" smtClean="0"/>
              <a:t>capturing information</a:t>
            </a:r>
            <a:endParaRPr lang="en-US" sz="20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0725" name="Text Box 2"/>
          <p:cNvSpPr txBox="1">
            <a:spLocks noChangeArrowheads="1"/>
          </p:cNvSpPr>
          <p:nvPr/>
        </p:nvSpPr>
        <p:spPr bwMode="auto">
          <a:xfrm>
            <a:off x="533400" y="1784350"/>
            <a:ext cx="831387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nSpc>
                <a:spcPct val="200000"/>
              </a:lnSpc>
              <a:buFontTx/>
              <a:buChar char="•"/>
            </a:pPr>
            <a:r>
              <a:rPr kumimoji="0" lang="en-US" sz="2800" dirty="0">
                <a:latin typeface="Arial" pitchFamily="34" charset="0"/>
                <a:ea typeface="ＭＳ Ｐゴシック" pitchFamily="34" charset="-128"/>
              </a:rPr>
              <a:t> Experimental codes </a:t>
            </a:r>
            <a:r>
              <a:rPr kumimoji="0" lang="en-US" sz="2800" dirty="0" smtClean="0">
                <a:latin typeface="Arial" pitchFamily="34" charset="0"/>
                <a:ea typeface="ＭＳ Ｐゴシック" pitchFamily="34" charset="-128"/>
              </a:rPr>
              <a:t>– EXP, IDA</a:t>
            </a:r>
            <a:r>
              <a:rPr kumimoji="0" lang="en-US" sz="2800" dirty="0">
                <a:latin typeface="Arial" pitchFamily="34" charset="0"/>
                <a:ea typeface="ＭＳ Ｐゴシック" pitchFamily="34" charset="-128"/>
              </a:rPr>
              <a:t>, IMP, IGI, IPI, IEP</a:t>
            </a:r>
          </a:p>
          <a:p>
            <a:pPr>
              <a:lnSpc>
                <a:spcPct val="200000"/>
              </a:lnSpc>
              <a:buFontTx/>
              <a:buChar char="•"/>
            </a:pPr>
            <a:r>
              <a:rPr kumimoji="0" lang="en-US" sz="2800" dirty="0">
                <a:latin typeface="Arial" pitchFamily="34" charset="0"/>
                <a:ea typeface="ＭＳ Ｐゴシック" pitchFamily="34" charset="-128"/>
              </a:rPr>
              <a:t> Computational codes - ISS, </a:t>
            </a:r>
            <a:r>
              <a:rPr kumimoji="0" lang="en-US" sz="2800" dirty="0" smtClean="0">
                <a:latin typeface="Arial" pitchFamily="34" charset="0"/>
                <a:ea typeface="ＭＳ Ｐゴシック" pitchFamily="34" charset="-128"/>
              </a:rPr>
              <a:t>ISO, ISA, IGC, IBA, </a:t>
            </a:r>
            <a:br>
              <a:rPr kumimoji="0" lang="en-US" sz="2800" dirty="0" smtClean="0">
                <a:latin typeface="Arial" pitchFamily="34" charset="0"/>
                <a:ea typeface="ＭＳ Ｐゴシック" pitchFamily="34" charset="-128"/>
              </a:rPr>
            </a:br>
            <a:r>
              <a:rPr kumimoji="0" lang="en-US" sz="2800" dirty="0" smtClean="0">
                <a:latin typeface="Arial" pitchFamily="34" charset="0"/>
                <a:ea typeface="ＭＳ Ｐゴシック" pitchFamily="34" charset="-128"/>
              </a:rPr>
              <a:t>	IBD, IKR, IRD, RCA, IEA</a:t>
            </a:r>
            <a:endParaRPr kumimoji="0" lang="en-US" sz="2800" dirty="0">
              <a:latin typeface="Arial" pitchFamily="34" charset="0"/>
              <a:ea typeface="ＭＳ Ｐゴシック" pitchFamily="34" charset="-128"/>
            </a:endParaRPr>
          </a:p>
          <a:p>
            <a:pPr>
              <a:lnSpc>
                <a:spcPct val="200000"/>
              </a:lnSpc>
              <a:buFontTx/>
              <a:buChar char="•"/>
            </a:pPr>
            <a:r>
              <a:rPr kumimoji="0" lang="en-US" sz="2800" dirty="0">
                <a:latin typeface="Arial" pitchFamily="34" charset="0"/>
                <a:ea typeface="ＭＳ Ｐゴシック" pitchFamily="34" charset="-128"/>
              </a:rPr>
              <a:t> Author statement - TAS, NAS</a:t>
            </a:r>
          </a:p>
          <a:p>
            <a:pPr>
              <a:lnSpc>
                <a:spcPct val="200000"/>
              </a:lnSpc>
              <a:buFontTx/>
              <a:buChar char="•"/>
            </a:pPr>
            <a:r>
              <a:rPr kumimoji="0" lang="en-US" sz="2800" dirty="0">
                <a:latin typeface="Arial" pitchFamily="34" charset="0"/>
                <a:ea typeface="ＭＳ Ｐゴシック" pitchFamily="34" charset="-128"/>
              </a:rPr>
              <a:t> Other codes - IC, ND</a:t>
            </a:r>
          </a:p>
        </p:txBody>
      </p:sp>
      <p:sp>
        <p:nvSpPr>
          <p:cNvPr id="30726" name="Rectangle 3"/>
          <p:cNvSpPr>
            <a:spLocks noGrp="1" noChangeArrowheads="1"/>
          </p:cNvSpPr>
          <p:nvPr>
            <p:ph type="title"/>
          </p:nvPr>
        </p:nvSpPr>
        <p:spPr/>
        <p:txBody>
          <a:bodyPr/>
          <a:lstStyle/>
          <a:p>
            <a:pPr eaLnBrk="1" hangingPunct="1"/>
            <a:r>
              <a:rPr lang="en-US" smtClean="0"/>
              <a:t>Types of evidence codes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125" name="Rectangle 2"/>
          <p:cNvSpPr>
            <a:spLocks noChangeArrowheads="1"/>
          </p:cNvSpPr>
          <p:nvPr/>
        </p:nvSpPr>
        <p:spPr bwMode="auto">
          <a:xfrm>
            <a:off x="273050" y="1500188"/>
            <a:ext cx="83962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kumimoji="0" lang="en-US" sz="3600">
                <a:solidFill>
                  <a:srgbClr val="000000"/>
                </a:solidFill>
              </a:rPr>
              <a:t>A Common Language for Annotation of Genes from </a:t>
            </a:r>
          </a:p>
          <a:p>
            <a:pPr algn="ctr"/>
            <a:r>
              <a:rPr kumimoji="0" lang="en-US" sz="3600">
                <a:solidFill>
                  <a:srgbClr val="000000"/>
                </a:solidFill>
              </a:rPr>
              <a:t>Yeast, Flies and Mice</a:t>
            </a:r>
            <a:endParaRPr kumimoji="0" lang="en-US" sz="4800">
              <a:solidFill>
                <a:srgbClr val="000000"/>
              </a:solidFill>
            </a:endParaRPr>
          </a:p>
        </p:txBody>
      </p:sp>
      <p:sp>
        <p:nvSpPr>
          <p:cNvPr id="5126" name="Rectangle 3"/>
          <p:cNvSpPr>
            <a:spLocks noGrp="1" noChangeArrowheads="1"/>
          </p:cNvSpPr>
          <p:nvPr>
            <p:ph type="title"/>
          </p:nvPr>
        </p:nvSpPr>
        <p:spPr/>
        <p:txBody>
          <a:bodyPr/>
          <a:lstStyle/>
          <a:p>
            <a:pPr eaLnBrk="1" hangingPunct="1"/>
            <a:r>
              <a:rPr lang="en-US" sz="4800" smtClean="0">
                <a:solidFill>
                  <a:srgbClr val="FF0842"/>
                </a:solidFill>
              </a:rPr>
              <a:t>The Gene Ontologies</a:t>
            </a:r>
            <a:endParaRPr lang="en-US" smtClean="0"/>
          </a:p>
        </p:txBody>
      </p:sp>
      <p:sp>
        <p:nvSpPr>
          <p:cNvPr id="574468" name="Text Box 4"/>
          <p:cNvSpPr txBox="1">
            <a:spLocks noChangeArrowheads="1"/>
          </p:cNvSpPr>
          <p:nvPr/>
        </p:nvSpPr>
        <p:spPr bwMode="auto">
          <a:xfrm>
            <a:off x="2170113" y="3551238"/>
            <a:ext cx="476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3600">
                <a:solidFill>
                  <a:srgbClr val="000000"/>
                </a:solidFill>
              </a:rPr>
              <a:t>…and Plants and Worms</a:t>
            </a:r>
          </a:p>
        </p:txBody>
      </p:sp>
      <p:sp>
        <p:nvSpPr>
          <p:cNvPr id="574469" name="Text Box 5"/>
          <p:cNvSpPr txBox="1">
            <a:spLocks noChangeArrowheads="1"/>
          </p:cNvSpPr>
          <p:nvPr/>
        </p:nvSpPr>
        <p:spPr bwMode="auto">
          <a:xfrm>
            <a:off x="3119438" y="4443413"/>
            <a:ext cx="294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3600">
                <a:solidFill>
                  <a:srgbClr val="000000"/>
                </a:solidFill>
              </a:rPr>
              <a:t>…and Humans</a:t>
            </a:r>
          </a:p>
        </p:txBody>
      </p:sp>
      <p:sp>
        <p:nvSpPr>
          <p:cNvPr id="574470" name="Text Box 6"/>
          <p:cNvSpPr txBox="1">
            <a:spLocks noChangeArrowheads="1"/>
          </p:cNvSpPr>
          <p:nvPr/>
        </p:nvSpPr>
        <p:spPr bwMode="auto">
          <a:xfrm>
            <a:off x="2744788" y="5468938"/>
            <a:ext cx="3992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3600">
                <a:solidFill>
                  <a:srgbClr val="000000"/>
                </a:solidFill>
              </a:rPr>
              <a:t>…and anything else!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4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44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4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8" grpId="0" autoUpdateAnimBg="0"/>
      <p:bldP spid="574469" grpId="0" autoUpdateAnimBg="0"/>
      <p:bldP spid="57447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Evidence Codes</a:t>
            </a:r>
            <a:endParaRPr lang="en-US" dirty="0"/>
          </a:p>
        </p:txBody>
      </p:sp>
      <p:sp>
        <p:nvSpPr>
          <p:cNvPr id="3" name="Date Placeholder 2"/>
          <p:cNvSpPr>
            <a:spLocks noGrp="1"/>
          </p:cNvSpPr>
          <p:nvPr>
            <p:ph type="dt" sz="half" idx="10"/>
          </p:nvPr>
        </p:nvSpPr>
        <p:spPr/>
        <p:txBody>
          <a:bodyPr/>
          <a:lstStyle/>
          <a:p>
            <a:pPr>
              <a:defRPr/>
            </a:pPr>
            <a:r>
              <a:rPr lang="en-US" smtClean="0"/>
              <a:t>May 5, 2015</a:t>
            </a:r>
            <a:endParaRPr lang="en-US"/>
          </a:p>
        </p:txBody>
      </p:sp>
      <p:sp>
        <p:nvSpPr>
          <p:cNvPr id="4" name="Footer Placeholder 3"/>
          <p:cNvSpPr>
            <a:spLocks noGrp="1"/>
          </p:cNvSpPr>
          <p:nvPr>
            <p:ph type="ftr" sz="quarter" idx="11"/>
          </p:nvPr>
        </p:nvSpPr>
        <p:spPr/>
        <p:txBody>
          <a:bodyPr/>
          <a:lstStyle/>
          <a:p>
            <a:pPr>
              <a:defRPr/>
            </a:pPr>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pPr>
              <a:defRPr/>
            </a:pPr>
            <a:fld id="{900BB28E-AF06-415B-876D-1FE4A08CD51F}" type="slidenum">
              <a:rPr lang="en-US" smtClean="0"/>
              <a:pPr>
                <a:defRPr/>
              </a:pPr>
              <a:t>30</a:t>
            </a:fld>
            <a:endParaRPr lang="en-US"/>
          </a:p>
        </p:txBody>
      </p:sp>
      <p:sp>
        <p:nvSpPr>
          <p:cNvPr id="6" name="TextBox 5"/>
          <p:cNvSpPr txBox="1"/>
          <p:nvPr/>
        </p:nvSpPr>
        <p:spPr>
          <a:xfrm>
            <a:off x="609600" y="2209800"/>
            <a:ext cx="6713697" cy="3108543"/>
          </a:xfrm>
          <a:prstGeom prst="rect">
            <a:avLst/>
          </a:prstGeom>
          <a:noFill/>
        </p:spPr>
        <p:txBody>
          <a:bodyPr wrap="none" rtlCol="0">
            <a:spAutoFit/>
          </a:bodyPr>
          <a:lstStyle/>
          <a:p>
            <a:r>
              <a:rPr lang="en-US" sz="2800" b="1" dirty="0">
                <a:latin typeface="+mn-lt"/>
              </a:rPr>
              <a:t>Inferred from Experiment (EXP)</a:t>
            </a:r>
            <a:endParaRPr lang="en-US" sz="2800" dirty="0">
              <a:latin typeface="+mn-lt"/>
            </a:endParaRPr>
          </a:p>
          <a:p>
            <a:r>
              <a:rPr lang="en-US" sz="2800" b="1" dirty="0">
                <a:latin typeface="+mn-lt"/>
              </a:rPr>
              <a:t>Inferred from Direct Assay (IDA)</a:t>
            </a:r>
            <a:endParaRPr lang="en-US" sz="2800" dirty="0">
              <a:latin typeface="+mn-lt"/>
            </a:endParaRPr>
          </a:p>
          <a:p>
            <a:r>
              <a:rPr lang="en-US" sz="2800" b="1" dirty="0">
                <a:latin typeface="+mn-lt"/>
              </a:rPr>
              <a:t>Inferred from Physical Interaction (IPI)</a:t>
            </a:r>
            <a:endParaRPr lang="en-US" sz="2800" dirty="0">
              <a:latin typeface="+mn-lt"/>
            </a:endParaRPr>
          </a:p>
          <a:p>
            <a:r>
              <a:rPr lang="en-US" sz="2800" b="1" dirty="0">
                <a:latin typeface="+mn-lt"/>
              </a:rPr>
              <a:t>Inferred from Mutant Phenotype (IMP)</a:t>
            </a:r>
            <a:endParaRPr lang="en-US" sz="2800" dirty="0">
              <a:latin typeface="+mn-lt"/>
            </a:endParaRPr>
          </a:p>
          <a:p>
            <a:r>
              <a:rPr lang="en-US" sz="2800" b="1" dirty="0">
                <a:latin typeface="+mn-lt"/>
              </a:rPr>
              <a:t>Inferred from Genetic Interaction (IGI)</a:t>
            </a:r>
            <a:endParaRPr lang="en-US" sz="2800" dirty="0">
              <a:latin typeface="+mn-lt"/>
            </a:endParaRPr>
          </a:p>
          <a:p>
            <a:r>
              <a:rPr lang="en-US" sz="2800" b="1" dirty="0">
                <a:latin typeface="+mn-lt"/>
              </a:rPr>
              <a:t>Inferred from Expression Pattern (IEP)</a:t>
            </a:r>
            <a:endParaRPr lang="en-US" sz="2800" dirty="0">
              <a:latin typeface="+mn-lt"/>
            </a:endParaRPr>
          </a:p>
          <a:p>
            <a:endParaRPr lang="en-US" sz="2800" dirty="0">
              <a:latin typeface="+mn-lt"/>
            </a:endParaRPr>
          </a:p>
        </p:txBody>
      </p:sp>
    </p:spTree>
    <p:extLst>
      <p:ext uri="{BB962C8B-B14F-4D97-AF65-F5344CB8AC3E}">
        <p14:creationId xmlns:p14="http://schemas.microsoft.com/office/powerpoint/2010/main" val="352763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Evidence Codes</a:t>
            </a:r>
            <a:endParaRPr lang="en-US" dirty="0"/>
          </a:p>
        </p:txBody>
      </p:sp>
      <p:sp>
        <p:nvSpPr>
          <p:cNvPr id="3" name="Date Placeholder 2"/>
          <p:cNvSpPr>
            <a:spLocks noGrp="1"/>
          </p:cNvSpPr>
          <p:nvPr>
            <p:ph type="dt" sz="half" idx="10"/>
          </p:nvPr>
        </p:nvSpPr>
        <p:spPr/>
        <p:txBody>
          <a:bodyPr/>
          <a:lstStyle/>
          <a:p>
            <a:pPr>
              <a:defRPr/>
            </a:pPr>
            <a:r>
              <a:rPr lang="en-US" smtClean="0"/>
              <a:t>May 5, 2015</a:t>
            </a:r>
            <a:endParaRPr lang="en-US"/>
          </a:p>
        </p:txBody>
      </p:sp>
      <p:sp>
        <p:nvSpPr>
          <p:cNvPr id="4" name="Footer Placeholder 3"/>
          <p:cNvSpPr>
            <a:spLocks noGrp="1"/>
          </p:cNvSpPr>
          <p:nvPr>
            <p:ph type="ftr" sz="quarter" idx="11"/>
          </p:nvPr>
        </p:nvSpPr>
        <p:spPr/>
        <p:txBody>
          <a:bodyPr/>
          <a:lstStyle/>
          <a:p>
            <a:pPr>
              <a:defRPr/>
            </a:pPr>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pPr>
              <a:defRPr/>
            </a:pPr>
            <a:fld id="{900BB28E-AF06-415B-876D-1FE4A08CD51F}" type="slidenum">
              <a:rPr lang="en-US" smtClean="0"/>
              <a:pPr>
                <a:defRPr/>
              </a:pPr>
              <a:t>31</a:t>
            </a:fld>
            <a:endParaRPr lang="en-US"/>
          </a:p>
        </p:txBody>
      </p:sp>
      <p:sp>
        <p:nvSpPr>
          <p:cNvPr id="6" name="TextBox 5"/>
          <p:cNvSpPr txBox="1"/>
          <p:nvPr/>
        </p:nvSpPr>
        <p:spPr>
          <a:xfrm>
            <a:off x="381000" y="1600200"/>
            <a:ext cx="8141781" cy="3785652"/>
          </a:xfrm>
          <a:prstGeom prst="rect">
            <a:avLst/>
          </a:prstGeom>
          <a:noFill/>
        </p:spPr>
        <p:txBody>
          <a:bodyPr wrap="none" rtlCol="0">
            <a:spAutoFit/>
          </a:bodyPr>
          <a:lstStyle/>
          <a:p>
            <a:r>
              <a:rPr lang="en-US" sz="2400" b="1" dirty="0" smtClean="0">
                <a:latin typeface="+mn-lt"/>
              </a:rPr>
              <a:t>Inferred from Sequence or structural Similarity (ISS)</a:t>
            </a:r>
          </a:p>
          <a:p>
            <a:r>
              <a:rPr lang="en-US" sz="2400" b="1" dirty="0" smtClean="0">
                <a:latin typeface="+mn-lt"/>
              </a:rPr>
              <a:t>Inferred from Sequence </a:t>
            </a:r>
            <a:r>
              <a:rPr lang="en-US" sz="2400" b="1" dirty="0" err="1" smtClean="0">
                <a:latin typeface="+mn-lt"/>
              </a:rPr>
              <a:t>Orthology</a:t>
            </a:r>
            <a:r>
              <a:rPr lang="en-US" sz="2400" b="1" dirty="0" smtClean="0">
                <a:latin typeface="+mn-lt"/>
              </a:rPr>
              <a:t> (ISO)</a:t>
            </a:r>
          </a:p>
          <a:p>
            <a:r>
              <a:rPr lang="en-US" sz="2400" b="1" dirty="0" smtClean="0">
                <a:latin typeface="+mn-lt"/>
              </a:rPr>
              <a:t>Inferred from Sequence (ISA)</a:t>
            </a:r>
          </a:p>
          <a:p>
            <a:r>
              <a:rPr lang="en-US" sz="2400" b="1" dirty="0" smtClean="0">
                <a:latin typeface="+mn-lt"/>
              </a:rPr>
              <a:t>Inferred from Sequence Model (ISM)</a:t>
            </a:r>
          </a:p>
          <a:p>
            <a:r>
              <a:rPr lang="en-US" sz="2400" b="1" dirty="0" smtClean="0">
                <a:latin typeface="+mn-lt"/>
              </a:rPr>
              <a:t>Inferred from Genomic Context (IGC)</a:t>
            </a:r>
          </a:p>
          <a:p>
            <a:r>
              <a:rPr lang="en-US" sz="2400" b="1" dirty="0" smtClean="0">
                <a:latin typeface="+mn-lt"/>
              </a:rPr>
              <a:t>Inferred from Biological aspect of Ancestor (IBA)</a:t>
            </a:r>
          </a:p>
          <a:p>
            <a:r>
              <a:rPr lang="en-US" sz="2400" b="1" dirty="0" smtClean="0">
                <a:latin typeface="+mn-lt"/>
              </a:rPr>
              <a:t>Inferred from Biological aspect of Descendant (IBD)</a:t>
            </a:r>
          </a:p>
          <a:p>
            <a:r>
              <a:rPr lang="en-US" sz="2400" b="1" dirty="0" smtClean="0">
                <a:latin typeface="+mn-lt"/>
              </a:rPr>
              <a:t>Inferred from Key Residues (IKR)</a:t>
            </a:r>
          </a:p>
          <a:p>
            <a:r>
              <a:rPr lang="en-US" sz="2400" b="1" dirty="0" smtClean="0">
                <a:latin typeface="+mn-lt"/>
              </a:rPr>
              <a:t>Inferred from Rapid Divergence(IRD)</a:t>
            </a:r>
          </a:p>
          <a:p>
            <a:r>
              <a:rPr lang="en-US" sz="2400" b="1" dirty="0" smtClean="0">
                <a:latin typeface="+mn-lt"/>
              </a:rPr>
              <a:t>inferred from Reviewed Computational Analysis (RCA)</a:t>
            </a:r>
            <a:endParaRPr lang="en-US" sz="2400" dirty="0">
              <a:latin typeface="+mn-lt"/>
            </a:endParaRPr>
          </a:p>
        </p:txBody>
      </p:sp>
    </p:spTree>
    <p:extLst>
      <p:ext uri="{BB962C8B-B14F-4D97-AF65-F5344CB8AC3E}">
        <p14:creationId xmlns:p14="http://schemas.microsoft.com/office/powerpoint/2010/main" val="85521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Author Statement Codes</a:t>
            </a:r>
            <a:endParaRPr lang="en-US" sz="3200" dirty="0"/>
          </a:p>
        </p:txBody>
      </p:sp>
      <p:sp>
        <p:nvSpPr>
          <p:cNvPr id="3" name="Date Placeholder 2"/>
          <p:cNvSpPr>
            <a:spLocks noGrp="1"/>
          </p:cNvSpPr>
          <p:nvPr>
            <p:ph type="dt" sz="half" idx="10"/>
          </p:nvPr>
        </p:nvSpPr>
        <p:spPr/>
        <p:txBody>
          <a:bodyPr/>
          <a:lstStyle/>
          <a:p>
            <a:pPr>
              <a:defRPr/>
            </a:pPr>
            <a:r>
              <a:rPr lang="en-US" smtClean="0"/>
              <a:t>May 5, 2015</a:t>
            </a:r>
            <a:endParaRPr lang="en-US"/>
          </a:p>
        </p:txBody>
      </p:sp>
      <p:sp>
        <p:nvSpPr>
          <p:cNvPr id="4" name="Footer Placeholder 3"/>
          <p:cNvSpPr>
            <a:spLocks noGrp="1"/>
          </p:cNvSpPr>
          <p:nvPr>
            <p:ph type="ftr" sz="quarter" idx="11"/>
          </p:nvPr>
        </p:nvSpPr>
        <p:spPr/>
        <p:txBody>
          <a:bodyPr/>
          <a:lstStyle/>
          <a:p>
            <a:pPr>
              <a:defRPr/>
            </a:pPr>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pPr>
              <a:defRPr/>
            </a:pPr>
            <a:fld id="{900BB28E-AF06-415B-876D-1FE4A08CD51F}" type="slidenum">
              <a:rPr lang="en-US" smtClean="0"/>
              <a:pPr>
                <a:defRPr/>
              </a:pPr>
              <a:t>32</a:t>
            </a:fld>
            <a:endParaRPr lang="en-US"/>
          </a:p>
        </p:txBody>
      </p:sp>
      <p:sp>
        <p:nvSpPr>
          <p:cNvPr id="6" name="TextBox 5"/>
          <p:cNvSpPr txBox="1"/>
          <p:nvPr/>
        </p:nvSpPr>
        <p:spPr>
          <a:xfrm>
            <a:off x="609600" y="1066800"/>
            <a:ext cx="6785319" cy="954107"/>
          </a:xfrm>
          <a:prstGeom prst="rect">
            <a:avLst/>
          </a:prstGeom>
          <a:noFill/>
        </p:spPr>
        <p:txBody>
          <a:bodyPr wrap="none" rtlCol="0">
            <a:spAutoFit/>
          </a:bodyPr>
          <a:lstStyle/>
          <a:p>
            <a:r>
              <a:rPr lang="en-US" sz="2800" b="1" dirty="0" smtClean="0">
                <a:latin typeface="+mn-lt"/>
              </a:rPr>
              <a:t>Traceable Author Statement (TAS)</a:t>
            </a:r>
          </a:p>
          <a:p>
            <a:r>
              <a:rPr lang="en-US" sz="2800" b="1" dirty="0" smtClean="0">
                <a:latin typeface="+mn-lt"/>
              </a:rPr>
              <a:t>Non-traceable Author Statement (NAS)</a:t>
            </a:r>
            <a:endParaRPr lang="en-US" sz="2800" dirty="0">
              <a:latin typeface="+mn-lt"/>
            </a:endParaRPr>
          </a:p>
        </p:txBody>
      </p:sp>
      <p:sp>
        <p:nvSpPr>
          <p:cNvPr id="7" name="Title 1"/>
          <p:cNvSpPr txBox="1">
            <a:spLocks/>
          </p:cNvSpPr>
          <p:nvPr/>
        </p:nvSpPr>
        <p:spPr bwMode="auto">
          <a:xfrm>
            <a:off x="457200" y="2209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kumimoji="0" lang="en-US" sz="3200" kern="0" dirty="0" smtClean="0"/>
              <a:t>Curatorial Statement Evidence Codes</a:t>
            </a:r>
            <a:endParaRPr kumimoji="0" lang="en-US" sz="3200" kern="0" dirty="0"/>
          </a:p>
        </p:txBody>
      </p:sp>
      <p:sp>
        <p:nvSpPr>
          <p:cNvPr id="8" name="TextBox 7"/>
          <p:cNvSpPr txBox="1"/>
          <p:nvPr/>
        </p:nvSpPr>
        <p:spPr>
          <a:xfrm>
            <a:off x="609600" y="3048000"/>
            <a:ext cx="5798382" cy="954107"/>
          </a:xfrm>
          <a:prstGeom prst="rect">
            <a:avLst/>
          </a:prstGeom>
          <a:noFill/>
        </p:spPr>
        <p:txBody>
          <a:bodyPr wrap="none" rtlCol="0">
            <a:spAutoFit/>
          </a:bodyPr>
          <a:lstStyle/>
          <a:p>
            <a:r>
              <a:rPr lang="en-US" sz="2800" b="1" dirty="0" smtClean="0">
                <a:latin typeface="+mn-lt"/>
              </a:rPr>
              <a:t>Inferred by Curator (IC)</a:t>
            </a:r>
          </a:p>
          <a:p>
            <a:r>
              <a:rPr lang="en-US" sz="2800" b="1" dirty="0" smtClean="0">
                <a:latin typeface="+mn-lt"/>
              </a:rPr>
              <a:t>No biological Data available (ND)</a:t>
            </a:r>
            <a:endParaRPr lang="en-US" sz="2800" dirty="0">
              <a:latin typeface="+mn-lt"/>
            </a:endParaRPr>
          </a:p>
        </p:txBody>
      </p:sp>
      <p:sp>
        <p:nvSpPr>
          <p:cNvPr id="9" name="Title 1"/>
          <p:cNvSpPr txBox="1">
            <a:spLocks/>
          </p:cNvSpPr>
          <p:nvPr/>
        </p:nvSpPr>
        <p:spPr bwMode="auto">
          <a:xfrm>
            <a:off x="457200" y="4114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kumimoji="0" lang="en-US" sz="3200" kern="0" dirty="0" smtClean="0"/>
              <a:t>Automatically Assigned Evidence Codes</a:t>
            </a:r>
            <a:endParaRPr kumimoji="0" lang="en-US" sz="3200" kern="0" dirty="0"/>
          </a:p>
        </p:txBody>
      </p:sp>
      <p:sp>
        <p:nvSpPr>
          <p:cNvPr id="10" name="TextBox 9"/>
          <p:cNvSpPr txBox="1"/>
          <p:nvPr/>
        </p:nvSpPr>
        <p:spPr>
          <a:xfrm>
            <a:off x="609600" y="4913293"/>
            <a:ext cx="7179658" cy="523220"/>
          </a:xfrm>
          <a:prstGeom prst="rect">
            <a:avLst/>
          </a:prstGeom>
          <a:noFill/>
        </p:spPr>
        <p:txBody>
          <a:bodyPr wrap="none" rtlCol="0">
            <a:spAutoFit/>
          </a:bodyPr>
          <a:lstStyle/>
          <a:p>
            <a:r>
              <a:rPr lang="en-US" sz="2800" b="1" dirty="0" smtClean="0">
                <a:latin typeface="+mn-lt"/>
              </a:rPr>
              <a:t>Inferred from Electronic Annotation (IEA)</a:t>
            </a:r>
            <a:endParaRPr lang="en-US" sz="2800" dirty="0">
              <a:latin typeface="+mn-lt"/>
            </a:endParaRPr>
          </a:p>
        </p:txBody>
      </p:sp>
    </p:spTree>
    <p:extLst>
      <p:ext uri="{BB962C8B-B14F-4D97-AF65-F5344CB8AC3E}">
        <p14:creationId xmlns:p14="http://schemas.microsoft.com/office/powerpoint/2010/main" val="855219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1749" name="Rectangle 2"/>
          <p:cNvSpPr>
            <a:spLocks noGrp="1" noChangeArrowheads="1"/>
          </p:cNvSpPr>
          <p:nvPr>
            <p:ph type="title"/>
          </p:nvPr>
        </p:nvSpPr>
        <p:spPr>
          <a:xfrm>
            <a:off x="0" y="609600"/>
            <a:ext cx="9144000" cy="1143000"/>
          </a:xfrm>
        </p:spPr>
        <p:txBody>
          <a:bodyPr/>
          <a:lstStyle/>
          <a:p>
            <a:pPr eaLnBrk="1" hangingPunct="1"/>
            <a:r>
              <a:rPr lang="en-US" i="1" smtClean="0">
                <a:solidFill>
                  <a:schemeClr val="tx1"/>
                </a:solidFill>
              </a:rPr>
              <a:t>IDA</a:t>
            </a:r>
            <a:br>
              <a:rPr lang="en-US" i="1" smtClean="0">
                <a:solidFill>
                  <a:schemeClr val="tx1"/>
                </a:solidFill>
              </a:rPr>
            </a:br>
            <a:r>
              <a:rPr lang="en-US" sz="3200" i="1" smtClean="0">
                <a:solidFill>
                  <a:schemeClr val="tx1"/>
                </a:solidFill>
              </a:rPr>
              <a:t>Inferred from Direct Assay</a:t>
            </a:r>
            <a:endParaRPr lang="en-US" smtClean="0">
              <a:solidFill>
                <a:schemeClr val="tx1"/>
              </a:solidFill>
              <a:latin typeface="ArialMT" charset="0"/>
            </a:endParaRPr>
          </a:p>
        </p:txBody>
      </p:sp>
      <p:sp>
        <p:nvSpPr>
          <p:cNvPr id="31750" name="Text Box 3"/>
          <p:cNvSpPr txBox="1">
            <a:spLocks noChangeArrowheads="1"/>
          </p:cNvSpPr>
          <p:nvPr/>
        </p:nvSpPr>
        <p:spPr bwMode="auto">
          <a:xfrm>
            <a:off x="704850" y="2205038"/>
            <a:ext cx="760095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3200">
                <a:solidFill>
                  <a:schemeClr val="tx1"/>
                </a:solidFill>
                <a:latin typeface="Times New Roman" pitchFamily="18" charset="0"/>
              </a:defRPr>
            </a:lvl1pPr>
            <a:lvl2pPr marL="914400" indent="-45720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nSpc>
                <a:spcPct val="160000"/>
              </a:lnSpc>
              <a:buFontTx/>
              <a:buChar char="•"/>
            </a:pPr>
            <a:r>
              <a:rPr kumimoji="0" lang="en-US" sz="2800">
                <a:latin typeface="Arial" pitchFamily="34" charset="0"/>
                <a:ea typeface="ＭＳ Ｐゴシック" pitchFamily="34" charset="-128"/>
              </a:rPr>
              <a:t>direct assay for the function, process, or component indicated by the GO term</a:t>
            </a:r>
            <a:endParaRPr kumimoji="0" lang="en-US" sz="2400">
              <a:latin typeface="ArialMT" charset="0"/>
            </a:endParaRPr>
          </a:p>
          <a:p>
            <a:pPr lvl="1">
              <a:lnSpc>
                <a:spcPct val="160000"/>
              </a:lnSpc>
              <a:buFontTx/>
              <a:buChar char="•"/>
            </a:pPr>
            <a:r>
              <a:rPr kumimoji="0" lang="en-US" sz="2400">
                <a:latin typeface="ArialMT" charset="0"/>
              </a:rPr>
              <a:t>Enzyme assays</a:t>
            </a:r>
          </a:p>
          <a:p>
            <a:pPr lvl="1">
              <a:lnSpc>
                <a:spcPct val="160000"/>
              </a:lnSpc>
              <a:buFontTx/>
              <a:buChar char="•"/>
            </a:pPr>
            <a:r>
              <a:rPr kumimoji="0" lang="en-US" sz="2400">
                <a:latin typeface="ArialMT" charset="0"/>
              </a:rPr>
              <a:t>In vitro reconstitution (e.g. transcription)</a:t>
            </a:r>
          </a:p>
          <a:p>
            <a:pPr lvl="1">
              <a:lnSpc>
                <a:spcPct val="160000"/>
              </a:lnSpc>
              <a:buFontTx/>
              <a:buChar char="•"/>
            </a:pPr>
            <a:r>
              <a:rPr kumimoji="0" lang="en-US" sz="2400">
                <a:latin typeface="ArialMT" charset="0"/>
              </a:rPr>
              <a:t>Immunofluorescence (for cellular component)</a:t>
            </a:r>
          </a:p>
          <a:p>
            <a:pPr lvl="1">
              <a:lnSpc>
                <a:spcPct val="160000"/>
              </a:lnSpc>
              <a:buFontTx/>
              <a:buChar char="•"/>
            </a:pPr>
            <a:r>
              <a:rPr kumimoji="0" lang="en-US" sz="2400">
                <a:latin typeface="ArialMT" charset="0"/>
              </a:rPr>
              <a:t>Cell fractionation (for cellular component)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2773" name="Rectangle 2"/>
          <p:cNvSpPr>
            <a:spLocks noGrp="1" noChangeArrowheads="1"/>
          </p:cNvSpPr>
          <p:nvPr>
            <p:ph type="title"/>
          </p:nvPr>
        </p:nvSpPr>
        <p:spPr>
          <a:xfrm>
            <a:off x="0" y="609600"/>
            <a:ext cx="9144000" cy="1143000"/>
          </a:xfrm>
        </p:spPr>
        <p:txBody>
          <a:bodyPr/>
          <a:lstStyle/>
          <a:p>
            <a:pPr eaLnBrk="1" hangingPunct="1"/>
            <a:r>
              <a:rPr lang="en-US" i="1" smtClean="0">
                <a:solidFill>
                  <a:schemeClr val="tx1"/>
                </a:solidFill>
              </a:rPr>
              <a:t>IMP</a:t>
            </a:r>
            <a:br>
              <a:rPr lang="en-US" i="1" smtClean="0">
                <a:solidFill>
                  <a:schemeClr val="tx1"/>
                </a:solidFill>
              </a:rPr>
            </a:br>
            <a:r>
              <a:rPr lang="en-US" sz="3200" i="1" smtClean="0">
                <a:solidFill>
                  <a:schemeClr val="tx1"/>
                </a:solidFill>
              </a:rPr>
              <a:t>Inferred from Mutant Phenotype</a:t>
            </a:r>
            <a:endParaRPr lang="en-US" smtClean="0">
              <a:solidFill>
                <a:schemeClr val="tx1"/>
              </a:solidFill>
              <a:latin typeface="ArialMT" charset="0"/>
            </a:endParaRPr>
          </a:p>
        </p:txBody>
      </p:sp>
      <p:sp>
        <p:nvSpPr>
          <p:cNvPr id="32774" name="Text Box 3"/>
          <p:cNvSpPr txBox="1">
            <a:spLocks noChangeArrowheads="1"/>
          </p:cNvSpPr>
          <p:nvPr/>
        </p:nvSpPr>
        <p:spPr bwMode="auto">
          <a:xfrm>
            <a:off x="609600" y="2057400"/>
            <a:ext cx="74676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Times New Roman" pitchFamily="18" charset="0"/>
              </a:defRPr>
            </a:lvl1pPr>
            <a:lvl2pPr marL="914400" indent="-457200">
              <a:defRPr kumimoji="1" sz="3200">
                <a:solidFill>
                  <a:schemeClr val="tx1"/>
                </a:solidFill>
                <a:latin typeface="Times New Roman" pitchFamily="18" charset="0"/>
              </a:defRPr>
            </a:lvl2pPr>
            <a:lvl3pPr marL="1371600" indent="-4572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lvl="1">
              <a:lnSpc>
                <a:spcPct val="140000"/>
              </a:lnSpc>
              <a:buFontTx/>
              <a:buChar char="•"/>
            </a:pPr>
            <a:r>
              <a:rPr kumimoji="0" lang="en-US" sz="2400">
                <a:latin typeface="Arial" pitchFamily="34" charset="0"/>
                <a:ea typeface="ＭＳ Ｐゴシック" pitchFamily="34" charset="-128"/>
              </a:rPr>
              <a:t>variations or changes such as mutations or abnormal levels of a single gene product</a:t>
            </a:r>
            <a:endParaRPr kumimoji="0" lang="en-US" sz="2400">
              <a:latin typeface="ArialMT" charset="0"/>
            </a:endParaRPr>
          </a:p>
          <a:p>
            <a:pPr lvl="2">
              <a:lnSpc>
                <a:spcPct val="130000"/>
              </a:lnSpc>
              <a:buFontTx/>
              <a:buChar char="•"/>
            </a:pPr>
            <a:r>
              <a:rPr kumimoji="0" lang="en-US" sz="2400">
                <a:latin typeface="ArialMT" charset="0"/>
              </a:rPr>
              <a:t>Gene/protein mutation</a:t>
            </a:r>
          </a:p>
          <a:p>
            <a:pPr lvl="2">
              <a:lnSpc>
                <a:spcPct val="130000"/>
              </a:lnSpc>
              <a:buFontTx/>
              <a:buChar char="•"/>
            </a:pPr>
            <a:r>
              <a:rPr kumimoji="0" lang="en-US" sz="2400">
                <a:latin typeface="ArialMT" charset="0"/>
              </a:rPr>
              <a:t>Deletion mutant</a:t>
            </a:r>
          </a:p>
          <a:p>
            <a:pPr lvl="2">
              <a:lnSpc>
                <a:spcPct val="130000"/>
              </a:lnSpc>
              <a:buFontTx/>
              <a:buChar char="•"/>
            </a:pPr>
            <a:r>
              <a:rPr kumimoji="0" lang="en-US" sz="2400">
                <a:latin typeface="ArialMT" charset="0"/>
              </a:rPr>
              <a:t>RNAi experiments</a:t>
            </a:r>
          </a:p>
          <a:p>
            <a:pPr lvl="2">
              <a:lnSpc>
                <a:spcPct val="130000"/>
              </a:lnSpc>
              <a:buFontTx/>
              <a:buChar char="•"/>
            </a:pPr>
            <a:r>
              <a:rPr kumimoji="0" lang="en-US" sz="2400">
                <a:latin typeface="ArialMT" charset="0"/>
              </a:rPr>
              <a:t>Specific protein inhibitors</a:t>
            </a:r>
          </a:p>
          <a:p>
            <a:pPr lvl="2">
              <a:lnSpc>
                <a:spcPct val="130000"/>
              </a:lnSpc>
              <a:buFontTx/>
              <a:buChar char="•"/>
            </a:pPr>
            <a:r>
              <a:rPr kumimoji="0" lang="en-US" sz="2400">
                <a:latin typeface="ArialMT" charset="0"/>
              </a:rPr>
              <a:t>Allelic variation</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3797" name="Rectangle 2"/>
          <p:cNvSpPr>
            <a:spLocks noGrp="1" noChangeArrowheads="1"/>
          </p:cNvSpPr>
          <p:nvPr>
            <p:ph type="title"/>
          </p:nvPr>
        </p:nvSpPr>
        <p:spPr>
          <a:xfrm>
            <a:off x="0" y="609600"/>
            <a:ext cx="9144000" cy="1143000"/>
          </a:xfrm>
        </p:spPr>
        <p:txBody>
          <a:bodyPr/>
          <a:lstStyle/>
          <a:p>
            <a:pPr eaLnBrk="1" hangingPunct="1"/>
            <a:r>
              <a:rPr lang="en-US" i="1" smtClean="0">
                <a:solidFill>
                  <a:schemeClr val="tx1"/>
                </a:solidFill>
              </a:rPr>
              <a:t>IGI</a:t>
            </a:r>
            <a:br>
              <a:rPr lang="en-US" i="1" smtClean="0">
                <a:solidFill>
                  <a:schemeClr val="tx1"/>
                </a:solidFill>
              </a:rPr>
            </a:br>
            <a:r>
              <a:rPr lang="en-US" sz="3200" i="1" smtClean="0">
                <a:solidFill>
                  <a:schemeClr val="tx1"/>
                </a:solidFill>
              </a:rPr>
              <a:t>Inferred from Genetic Interaction</a:t>
            </a:r>
            <a:endParaRPr lang="en-US" smtClean="0">
              <a:solidFill>
                <a:schemeClr val="tx1"/>
              </a:solidFill>
              <a:latin typeface="ArialMT" charset="0"/>
            </a:endParaRPr>
          </a:p>
        </p:txBody>
      </p:sp>
      <p:sp>
        <p:nvSpPr>
          <p:cNvPr id="33798" name="Text Box 3"/>
          <p:cNvSpPr txBox="1">
            <a:spLocks noChangeArrowheads="1"/>
          </p:cNvSpPr>
          <p:nvPr/>
        </p:nvSpPr>
        <p:spPr bwMode="auto">
          <a:xfrm>
            <a:off x="533400" y="19812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kumimoji="1" sz="3200">
                <a:solidFill>
                  <a:schemeClr val="tx1"/>
                </a:solidFill>
                <a:latin typeface="Times New Roman" pitchFamily="18" charset="0"/>
              </a:defRPr>
            </a:lvl1pPr>
            <a:lvl2pPr marL="914400" indent="-457200">
              <a:defRPr kumimoji="1" sz="3200">
                <a:solidFill>
                  <a:schemeClr val="tx1"/>
                </a:solidFill>
                <a:latin typeface="Times New Roman" pitchFamily="18" charset="0"/>
              </a:defRPr>
            </a:lvl2pPr>
            <a:lvl3pPr marL="1371600" indent="-4572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nSpc>
                <a:spcPct val="140000"/>
              </a:lnSpc>
              <a:buFontTx/>
              <a:buChar char="•"/>
            </a:pPr>
            <a:r>
              <a:rPr kumimoji="0" lang="en-US" sz="2400">
                <a:latin typeface="Arial" pitchFamily="34" charset="0"/>
                <a:ea typeface="ＭＳ Ｐゴシック" pitchFamily="34" charset="-128"/>
              </a:rPr>
              <a:t>Any combination of alterations in the sequence or expression of more than one gene or gene product</a:t>
            </a:r>
            <a:endParaRPr kumimoji="0" lang="en-US" sz="2400">
              <a:latin typeface="Arial" pitchFamily="34" charset="0"/>
            </a:endParaRPr>
          </a:p>
          <a:p>
            <a:pPr lvl="1">
              <a:lnSpc>
                <a:spcPct val="140000"/>
              </a:lnSpc>
              <a:buFontTx/>
              <a:buChar char="•"/>
            </a:pPr>
            <a:r>
              <a:rPr kumimoji="0" lang="en-US" sz="2400">
                <a:latin typeface="Arial" pitchFamily="34" charset="0"/>
              </a:rPr>
              <a:t>Traditional genetic screens</a:t>
            </a:r>
          </a:p>
          <a:p>
            <a:pPr lvl="2">
              <a:lnSpc>
                <a:spcPct val="140000"/>
              </a:lnSpc>
            </a:pPr>
            <a:r>
              <a:rPr kumimoji="0" lang="en-US" sz="2400">
                <a:latin typeface="Arial" pitchFamily="34" charset="0"/>
              </a:rPr>
              <a:t>	- Suppressors, synthetic lethals</a:t>
            </a:r>
          </a:p>
          <a:p>
            <a:pPr lvl="1">
              <a:lnSpc>
                <a:spcPct val="140000"/>
              </a:lnSpc>
              <a:buFontTx/>
              <a:buChar char="•"/>
            </a:pPr>
            <a:r>
              <a:rPr kumimoji="0" lang="en-US" sz="2400">
                <a:latin typeface="Arial" pitchFamily="34" charset="0"/>
              </a:rPr>
              <a:t>Functional complementation</a:t>
            </a:r>
          </a:p>
          <a:p>
            <a:pPr lvl="1">
              <a:lnSpc>
                <a:spcPct val="140000"/>
              </a:lnSpc>
              <a:buFontTx/>
              <a:buChar char="•"/>
            </a:pPr>
            <a:r>
              <a:rPr kumimoji="0" lang="en-US" sz="2400">
                <a:latin typeface="Arial" pitchFamily="34" charset="0"/>
              </a:rPr>
              <a:t>Rescue experiments</a:t>
            </a:r>
            <a:endParaRPr kumimoji="0" lang="en-US" sz="2400">
              <a:latin typeface="Arial" pitchFamily="34" charset="0"/>
              <a:ea typeface="ＭＳ Ｐゴシック" pitchFamily="34" charset="-128"/>
            </a:endParaRPr>
          </a:p>
          <a:p>
            <a:pPr>
              <a:lnSpc>
                <a:spcPct val="140000"/>
              </a:lnSpc>
              <a:buFontTx/>
              <a:buChar char="•"/>
            </a:pPr>
            <a:endParaRPr kumimoji="0" lang="en-US" sz="2400">
              <a:latin typeface="Arial" pitchFamily="34" charset="0"/>
              <a:ea typeface="ＭＳ Ｐゴシック" pitchFamily="34" charset="-128"/>
            </a:endParaRPr>
          </a:p>
          <a:p>
            <a:pPr>
              <a:lnSpc>
                <a:spcPct val="140000"/>
              </a:lnSpc>
              <a:buFontTx/>
              <a:buChar char="•"/>
            </a:pPr>
            <a:r>
              <a:rPr kumimoji="0" lang="en-US" sz="2400" i="1">
                <a:latin typeface="Arial" pitchFamily="34" charset="0"/>
                <a:ea typeface="ＭＳ Ｐゴシック" pitchFamily="34" charset="-128"/>
              </a:rPr>
              <a:t>An entry in the ‘with’ column is recommended</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4821" name="Rectangle 2"/>
          <p:cNvSpPr>
            <a:spLocks noGrp="1" noChangeArrowheads="1"/>
          </p:cNvSpPr>
          <p:nvPr>
            <p:ph type="title"/>
          </p:nvPr>
        </p:nvSpPr>
        <p:spPr>
          <a:xfrm>
            <a:off x="0" y="609600"/>
            <a:ext cx="9144000" cy="1143000"/>
          </a:xfrm>
        </p:spPr>
        <p:txBody>
          <a:bodyPr/>
          <a:lstStyle/>
          <a:p>
            <a:pPr eaLnBrk="1" hangingPunct="1"/>
            <a:r>
              <a:rPr lang="en-US" i="1" smtClean="0">
                <a:solidFill>
                  <a:schemeClr val="tx1"/>
                </a:solidFill>
              </a:rPr>
              <a:t>IPI</a:t>
            </a:r>
            <a:br>
              <a:rPr lang="en-US" i="1" smtClean="0">
                <a:solidFill>
                  <a:schemeClr val="tx1"/>
                </a:solidFill>
              </a:rPr>
            </a:br>
            <a:r>
              <a:rPr lang="en-US" sz="3200" i="1" smtClean="0">
                <a:solidFill>
                  <a:schemeClr val="tx1"/>
                </a:solidFill>
              </a:rPr>
              <a:t>Inferred from Physical Interaction</a:t>
            </a:r>
            <a:endParaRPr lang="en-US" smtClean="0">
              <a:solidFill>
                <a:schemeClr val="tx1"/>
              </a:solidFill>
              <a:latin typeface="ArialMT" charset="0"/>
            </a:endParaRPr>
          </a:p>
        </p:txBody>
      </p:sp>
      <p:sp>
        <p:nvSpPr>
          <p:cNvPr id="34822" name="Text Box 3"/>
          <p:cNvSpPr txBox="1">
            <a:spLocks noChangeArrowheads="1"/>
          </p:cNvSpPr>
          <p:nvPr/>
        </p:nvSpPr>
        <p:spPr bwMode="auto">
          <a:xfrm>
            <a:off x="1008063" y="2209800"/>
            <a:ext cx="722153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3200">
                <a:solidFill>
                  <a:schemeClr val="tx1"/>
                </a:solidFill>
                <a:latin typeface="Times New Roman" pitchFamily="18" charset="0"/>
              </a:defRPr>
            </a:lvl1pPr>
            <a:lvl2pPr marL="914400" indent="-45720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nSpc>
                <a:spcPct val="140000"/>
              </a:lnSpc>
              <a:buFontTx/>
              <a:buChar char="•"/>
            </a:pPr>
            <a:r>
              <a:rPr kumimoji="0" lang="en-US" sz="2400">
                <a:latin typeface="Arial" pitchFamily="34" charset="0"/>
                <a:ea typeface="ＭＳ Ｐゴシック" pitchFamily="34" charset="-128"/>
              </a:rPr>
              <a:t>Any physical interaction between a gene product and another molecule, ion, or complex</a:t>
            </a:r>
            <a:endParaRPr kumimoji="0" lang="en-US" sz="2800">
              <a:latin typeface="ArialMT" charset="0"/>
            </a:endParaRPr>
          </a:p>
          <a:p>
            <a:pPr lvl="1">
              <a:lnSpc>
                <a:spcPct val="140000"/>
              </a:lnSpc>
              <a:buFontTx/>
              <a:buChar char="•"/>
            </a:pPr>
            <a:r>
              <a:rPr kumimoji="0" lang="en-US" sz="2400">
                <a:latin typeface="ArialMT" charset="0"/>
              </a:rPr>
              <a:t>2-hybrid interactions</a:t>
            </a:r>
          </a:p>
          <a:p>
            <a:pPr lvl="1">
              <a:lnSpc>
                <a:spcPct val="140000"/>
              </a:lnSpc>
              <a:buFontTx/>
              <a:buChar char="•"/>
            </a:pPr>
            <a:r>
              <a:rPr kumimoji="0" lang="en-US" sz="2400">
                <a:latin typeface="ArialMT" charset="0"/>
              </a:rPr>
              <a:t>Co-purification</a:t>
            </a:r>
          </a:p>
          <a:p>
            <a:pPr lvl="1">
              <a:lnSpc>
                <a:spcPct val="140000"/>
              </a:lnSpc>
              <a:buFontTx/>
              <a:buChar char="•"/>
            </a:pPr>
            <a:r>
              <a:rPr kumimoji="0" lang="en-US" sz="2400">
                <a:latin typeface="ArialMT" charset="0"/>
              </a:rPr>
              <a:t>Co-immunoprecipitation</a:t>
            </a:r>
          </a:p>
          <a:p>
            <a:pPr lvl="1">
              <a:lnSpc>
                <a:spcPct val="140000"/>
              </a:lnSpc>
              <a:buFontTx/>
              <a:buChar char="•"/>
            </a:pPr>
            <a:r>
              <a:rPr kumimoji="0" lang="en-US" sz="2400">
                <a:latin typeface="ArialMT" charset="0"/>
              </a:rPr>
              <a:t>Protein binding experiments</a:t>
            </a:r>
          </a:p>
          <a:p>
            <a:pPr lvl="1">
              <a:lnSpc>
                <a:spcPct val="140000"/>
              </a:lnSpc>
              <a:buFontTx/>
              <a:buChar char="•"/>
            </a:pPr>
            <a:endParaRPr kumimoji="0" lang="en-US" sz="2000">
              <a:latin typeface="ArialMT" charset="0"/>
            </a:endParaRPr>
          </a:p>
          <a:p>
            <a:pPr>
              <a:lnSpc>
                <a:spcPct val="140000"/>
              </a:lnSpc>
              <a:buFontTx/>
              <a:buChar char="•"/>
            </a:pPr>
            <a:r>
              <a:rPr kumimoji="0" lang="en-US" sz="2400" i="1">
                <a:latin typeface="Arial" pitchFamily="34" charset="0"/>
                <a:ea typeface="ＭＳ Ｐゴシック" pitchFamily="34" charset="-128"/>
              </a:rPr>
              <a:t>An entry in the ‘with’ column is recommended</a:t>
            </a:r>
            <a:endParaRPr kumimoji="0" lang="en-US" sz="2400">
              <a:latin typeface="ArialMT" charset="0"/>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5845" name="Rectangle 2"/>
          <p:cNvSpPr>
            <a:spLocks noGrp="1" noChangeArrowheads="1"/>
          </p:cNvSpPr>
          <p:nvPr>
            <p:ph type="title"/>
          </p:nvPr>
        </p:nvSpPr>
        <p:spPr/>
        <p:txBody>
          <a:bodyPr/>
          <a:lstStyle/>
          <a:p>
            <a:pPr eaLnBrk="1" hangingPunct="1"/>
            <a:r>
              <a:rPr lang="en-US" i="1" smtClean="0">
                <a:solidFill>
                  <a:schemeClr val="tx1"/>
                </a:solidFill>
              </a:rPr>
              <a:t>IEP</a:t>
            </a:r>
            <a:br>
              <a:rPr lang="en-US" i="1" smtClean="0">
                <a:solidFill>
                  <a:schemeClr val="tx1"/>
                </a:solidFill>
              </a:rPr>
            </a:br>
            <a:r>
              <a:rPr lang="en-US" sz="3200" i="1" smtClean="0">
                <a:solidFill>
                  <a:schemeClr val="tx1"/>
                </a:solidFill>
              </a:rPr>
              <a:t>Inferred from Expression Pattern</a:t>
            </a:r>
            <a:endParaRPr lang="en-US" smtClean="0">
              <a:solidFill>
                <a:schemeClr val="tx1"/>
              </a:solidFill>
              <a:latin typeface="ArialMT" charset="0"/>
            </a:endParaRPr>
          </a:p>
        </p:txBody>
      </p:sp>
      <p:sp>
        <p:nvSpPr>
          <p:cNvPr id="35846" name="Rectangle 3"/>
          <p:cNvSpPr>
            <a:spLocks noGrp="1" noChangeArrowheads="1"/>
          </p:cNvSpPr>
          <p:nvPr>
            <p:ph type="body" idx="1"/>
          </p:nvPr>
        </p:nvSpPr>
        <p:spPr>
          <a:xfrm>
            <a:off x="457200" y="1935163"/>
            <a:ext cx="8229600" cy="3687762"/>
          </a:xfrm>
        </p:spPr>
        <p:txBody>
          <a:bodyPr/>
          <a:lstStyle/>
          <a:p>
            <a:pPr eaLnBrk="1" hangingPunct="1">
              <a:lnSpc>
                <a:spcPct val="120000"/>
              </a:lnSpc>
            </a:pPr>
            <a:r>
              <a:rPr lang="en-US" sz="2000" dirty="0" smtClean="0"/>
              <a:t>Timing or location of expression of a gene</a:t>
            </a:r>
          </a:p>
          <a:p>
            <a:pPr lvl="1" eaLnBrk="1" hangingPunct="1">
              <a:lnSpc>
                <a:spcPct val="120000"/>
              </a:lnSpc>
            </a:pPr>
            <a:r>
              <a:rPr lang="en-US" sz="1800" dirty="0" smtClean="0"/>
              <a:t>Transcript levels</a:t>
            </a:r>
          </a:p>
          <a:p>
            <a:pPr lvl="2" eaLnBrk="1" hangingPunct="1">
              <a:lnSpc>
                <a:spcPct val="120000"/>
              </a:lnSpc>
            </a:pPr>
            <a:r>
              <a:rPr lang="en-US" sz="1800" dirty="0" err="1" smtClean="0"/>
              <a:t>Northerns</a:t>
            </a:r>
            <a:r>
              <a:rPr lang="en-US" sz="1800" dirty="0" smtClean="0"/>
              <a:t>, microarray, RNA-</a:t>
            </a:r>
            <a:r>
              <a:rPr lang="en-US" sz="1800" dirty="0" err="1" smtClean="0"/>
              <a:t>Seq</a:t>
            </a:r>
            <a:endParaRPr lang="en-US" sz="1800" dirty="0" smtClean="0"/>
          </a:p>
          <a:p>
            <a:pPr lvl="2" eaLnBrk="1" hangingPunct="1">
              <a:lnSpc>
                <a:spcPct val="120000"/>
              </a:lnSpc>
            </a:pPr>
            <a:endParaRPr lang="en-US" sz="1800" dirty="0" smtClean="0"/>
          </a:p>
          <a:p>
            <a:pPr lvl="2" eaLnBrk="1" hangingPunct="1">
              <a:lnSpc>
                <a:spcPct val="120000"/>
              </a:lnSpc>
              <a:buFontTx/>
              <a:buNone/>
            </a:pPr>
            <a:endParaRPr lang="en-US" sz="1600" dirty="0" smtClean="0"/>
          </a:p>
          <a:p>
            <a:pPr eaLnBrk="1" hangingPunct="1">
              <a:lnSpc>
                <a:spcPct val="120000"/>
              </a:lnSpc>
            </a:pPr>
            <a:r>
              <a:rPr lang="en-US" sz="1800" i="1" dirty="0" smtClean="0"/>
              <a:t>Exercise caution when interpreting expression results</a:t>
            </a:r>
            <a:endParaRPr lang="en-US" sz="2000" dirty="0" smtClean="0"/>
          </a:p>
          <a:p>
            <a:pPr lvl="1" eaLnBrk="1" hangingPunct="1">
              <a:lnSpc>
                <a:spcPct val="120000"/>
              </a:lnSpc>
            </a:pPr>
            <a:endParaRPr lang="en-US" sz="1800" dirty="0" smtClean="0"/>
          </a:p>
          <a:p>
            <a:pPr eaLnBrk="1" hangingPunct="1">
              <a:lnSpc>
                <a:spcPct val="120000"/>
              </a:lnSpc>
            </a:pPr>
            <a:endParaRPr lang="en-US" sz="2000" dirty="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6869" name="Rectangle 2"/>
          <p:cNvSpPr>
            <a:spLocks noGrp="1" noChangeArrowheads="1"/>
          </p:cNvSpPr>
          <p:nvPr>
            <p:ph type="title"/>
          </p:nvPr>
        </p:nvSpPr>
        <p:spPr>
          <a:xfrm>
            <a:off x="304800" y="609600"/>
            <a:ext cx="8458200" cy="1143000"/>
          </a:xfrm>
        </p:spPr>
        <p:txBody>
          <a:bodyPr/>
          <a:lstStyle/>
          <a:p>
            <a:pPr eaLnBrk="1" hangingPunct="1"/>
            <a:r>
              <a:rPr lang="en-US" sz="4000" i="1" smtClean="0">
                <a:solidFill>
                  <a:schemeClr val="tx1"/>
                </a:solidFill>
              </a:rPr>
              <a:t>ISS</a:t>
            </a:r>
            <a:br>
              <a:rPr lang="en-US" sz="4000" i="1" smtClean="0">
                <a:solidFill>
                  <a:schemeClr val="tx1"/>
                </a:solidFill>
              </a:rPr>
            </a:br>
            <a:r>
              <a:rPr lang="en-US" sz="2800" i="1" smtClean="0">
                <a:solidFill>
                  <a:schemeClr val="tx1"/>
                </a:solidFill>
              </a:rPr>
              <a:t>Inferred from Sequence or structural Similarity</a:t>
            </a:r>
            <a:endParaRPr lang="en-US" sz="4000" smtClean="0">
              <a:solidFill>
                <a:schemeClr val="tx1"/>
              </a:solidFill>
              <a:latin typeface="ArialMT" charset="0"/>
            </a:endParaRPr>
          </a:p>
        </p:txBody>
      </p:sp>
      <p:sp>
        <p:nvSpPr>
          <p:cNvPr id="36870" name="Rectangle 3"/>
          <p:cNvSpPr>
            <a:spLocks noGrp="1" noChangeArrowheads="1"/>
          </p:cNvSpPr>
          <p:nvPr>
            <p:ph type="body" idx="1"/>
          </p:nvPr>
        </p:nvSpPr>
        <p:spPr/>
        <p:txBody>
          <a:bodyPr/>
          <a:lstStyle/>
          <a:p>
            <a:pPr eaLnBrk="1" hangingPunct="1">
              <a:lnSpc>
                <a:spcPct val="130000"/>
              </a:lnSpc>
            </a:pPr>
            <a:r>
              <a:rPr lang="en-US" sz="2000" smtClean="0"/>
              <a:t>Sequence alignment, structure comparison, or evaluation of sequence features such as composition</a:t>
            </a:r>
          </a:p>
          <a:p>
            <a:pPr lvl="1" eaLnBrk="1" hangingPunct="1">
              <a:lnSpc>
                <a:spcPct val="130000"/>
              </a:lnSpc>
            </a:pPr>
            <a:r>
              <a:rPr lang="en-US" sz="1800" smtClean="0"/>
              <a:t>Sequence similarity </a:t>
            </a:r>
          </a:p>
          <a:p>
            <a:pPr lvl="1" eaLnBrk="1" hangingPunct="1">
              <a:lnSpc>
                <a:spcPct val="130000"/>
              </a:lnSpc>
            </a:pPr>
            <a:r>
              <a:rPr lang="en-US" sz="1800" smtClean="0"/>
              <a:t>Recognized domains/overall architecture of protein</a:t>
            </a:r>
          </a:p>
          <a:p>
            <a:pPr lvl="1" eaLnBrk="1" hangingPunct="1">
              <a:lnSpc>
                <a:spcPct val="130000"/>
              </a:lnSpc>
            </a:pPr>
            <a:endParaRPr lang="en-US" sz="1800" smtClean="0"/>
          </a:p>
          <a:p>
            <a:pPr eaLnBrk="1" hangingPunct="1">
              <a:lnSpc>
                <a:spcPct val="130000"/>
              </a:lnSpc>
            </a:pPr>
            <a:r>
              <a:rPr lang="en-US" sz="2000" i="1" smtClean="0"/>
              <a:t>An entry in the ‘with’ column is recommended</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7893" name="Rectangle 2"/>
          <p:cNvSpPr>
            <a:spLocks noGrp="1" noChangeArrowheads="1"/>
          </p:cNvSpPr>
          <p:nvPr>
            <p:ph type="title"/>
          </p:nvPr>
        </p:nvSpPr>
        <p:spPr>
          <a:xfrm>
            <a:off x="304800" y="609600"/>
            <a:ext cx="8458200" cy="1143000"/>
          </a:xfrm>
        </p:spPr>
        <p:txBody>
          <a:bodyPr/>
          <a:lstStyle/>
          <a:p>
            <a:pPr eaLnBrk="1" hangingPunct="1"/>
            <a:r>
              <a:rPr lang="en-US" sz="4000" i="1" smtClean="0">
                <a:solidFill>
                  <a:schemeClr val="tx1"/>
                </a:solidFill>
              </a:rPr>
              <a:t>RCA</a:t>
            </a:r>
            <a:br>
              <a:rPr lang="en-US" sz="4000" i="1" smtClean="0">
                <a:solidFill>
                  <a:schemeClr val="tx1"/>
                </a:solidFill>
              </a:rPr>
            </a:br>
            <a:r>
              <a:rPr lang="en-US" sz="2800" i="1" smtClean="0">
                <a:solidFill>
                  <a:schemeClr val="tx1"/>
                </a:solidFill>
              </a:rPr>
              <a:t>Inferred from </a:t>
            </a:r>
            <a:r>
              <a:rPr lang="en-US" sz="2800" i="1" smtClean="0">
                <a:solidFill>
                  <a:schemeClr val="tx1"/>
                </a:solidFill>
                <a:latin typeface="ArialMT" charset="0"/>
              </a:rPr>
              <a:t>Reviewed Computational Analysis</a:t>
            </a:r>
            <a:endParaRPr lang="en-US" sz="4000" smtClean="0">
              <a:solidFill>
                <a:schemeClr val="tx1"/>
              </a:solidFill>
              <a:latin typeface="ArialMT" charset="0"/>
            </a:endParaRPr>
          </a:p>
        </p:txBody>
      </p:sp>
      <p:sp>
        <p:nvSpPr>
          <p:cNvPr id="37894" name="Rectangle 3"/>
          <p:cNvSpPr>
            <a:spLocks noGrp="1" noChangeArrowheads="1"/>
          </p:cNvSpPr>
          <p:nvPr>
            <p:ph type="body" idx="1"/>
          </p:nvPr>
        </p:nvSpPr>
        <p:spPr>
          <a:xfrm>
            <a:off x="685800" y="2209800"/>
            <a:ext cx="7772400" cy="4114800"/>
          </a:xfrm>
        </p:spPr>
        <p:txBody>
          <a:bodyPr/>
          <a:lstStyle/>
          <a:p>
            <a:pPr eaLnBrk="1" hangingPunct="1">
              <a:lnSpc>
                <a:spcPct val="130000"/>
              </a:lnSpc>
            </a:pPr>
            <a:r>
              <a:rPr lang="en-US" sz="2400" smtClean="0"/>
              <a:t>non-sequence-based computational method</a:t>
            </a:r>
          </a:p>
          <a:p>
            <a:pPr lvl="1" eaLnBrk="1" hangingPunct="1">
              <a:lnSpc>
                <a:spcPct val="130000"/>
              </a:lnSpc>
            </a:pPr>
            <a:r>
              <a:rPr lang="en-US" sz="2000" smtClean="0"/>
              <a:t>large-scale experiments </a:t>
            </a:r>
          </a:p>
          <a:p>
            <a:pPr lvl="2" eaLnBrk="1" hangingPunct="1">
              <a:lnSpc>
                <a:spcPct val="130000"/>
              </a:lnSpc>
            </a:pPr>
            <a:r>
              <a:rPr lang="en-US" sz="1800" smtClean="0"/>
              <a:t>genome-wide two-hybrid</a:t>
            </a:r>
          </a:p>
          <a:p>
            <a:pPr lvl="2" eaLnBrk="1" hangingPunct="1">
              <a:lnSpc>
                <a:spcPct val="130000"/>
              </a:lnSpc>
            </a:pPr>
            <a:r>
              <a:rPr lang="en-US" sz="1800" smtClean="0"/>
              <a:t>genome-wide synthetic interactions</a:t>
            </a:r>
            <a:endParaRPr lang="en-US" sz="2000" smtClean="0"/>
          </a:p>
          <a:p>
            <a:pPr lvl="1" eaLnBrk="1" hangingPunct="1">
              <a:lnSpc>
                <a:spcPct val="130000"/>
              </a:lnSpc>
            </a:pPr>
            <a:r>
              <a:rPr lang="en-US" sz="2000" smtClean="0"/>
              <a:t>integration of large-scale datasets of several types</a:t>
            </a:r>
          </a:p>
          <a:p>
            <a:pPr lvl="1" eaLnBrk="1" hangingPunct="1">
              <a:lnSpc>
                <a:spcPct val="130000"/>
              </a:lnSpc>
            </a:pPr>
            <a:r>
              <a:rPr lang="en-US" sz="2000" smtClean="0"/>
              <a:t>text-based computation (text mining)</a:t>
            </a:r>
            <a:endParaRPr lang="en-US" sz="24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149" name="Rectangle 2"/>
          <p:cNvSpPr>
            <a:spLocks noGrp="1" noChangeArrowheads="1"/>
          </p:cNvSpPr>
          <p:nvPr>
            <p:ph type="title"/>
          </p:nvPr>
        </p:nvSpPr>
        <p:spPr/>
        <p:txBody>
          <a:bodyPr/>
          <a:lstStyle/>
          <a:p>
            <a:pPr eaLnBrk="1" hangingPunct="1"/>
            <a:r>
              <a:rPr lang="en-US" smtClean="0">
                <a:solidFill>
                  <a:srgbClr val="FF0842"/>
                </a:solidFill>
              </a:rPr>
              <a:t>G</a:t>
            </a:r>
            <a:r>
              <a:rPr lang="en-US" smtClean="0"/>
              <a:t>ene </a:t>
            </a:r>
            <a:r>
              <a:rPr lang="en-US" smtClean="0">
                <a:solidFill>
                  <a:srgbClr val="FF0842"/>
                </a:solidFill>
              </a:rPr>
              <a:t>O</a:t>
            </a:r>
            <a:r>
              <a:rPr lang="en-US" smtClean="0"/>
              <a:t>ntology Objectives</a:t>
            </a:r>
          </a:p>
        </p:txBody>
      </p:sp>
      <p:sp>
        <p:nvSpPr>
          <p:cNvPr id="6150" name="Rectangle 3"/>
          <p:cNvSpPr>
            <a:spLocks noGrp="1" noChangeArrowheads="1"/>
          </p:cNvSpPr>
          <p:nvPr>
            <p:ph type="body" idx="1"/>
          </p:nvPr>
        </p:nvSpPr>
        <p:spPr>
          <a:xfrm>
            <a:off x="647700" y="1346200"/>
            <a:ext cx="7772400" cy="5105400"/>
          </a:xfrm>
        </p:spPr>
        <p:txBody>
          <a:bodyPr/>
          <a:lstStyle/>
          <a:p>
            <a:pPr eaLnBrk="1" hangingPunct="1">
              <a:lnSpc>
                <a:spcPct val="90000"/>
              </a:lnSpc>
            </a:pPr>
            <a:r>
              <a:rPr lang="en-US" sz="2800" smtClean="0"/>
              <a:t>GO represents categories used to classify specific parts of our biological knowledge:</a:t>
            </a:r>
          </a:p>
          <a:p>
            <a:pPr lvl="1" eaLnBrk="1" hangingPunct="1">
              <a:lnSpc>
                <a:spcPct val="90000"/>
              </a:lnSpc>
            </a:pPr>
            <a:r>
              <a:rPr lang="en-US" sz="2400" smtClean="0"/>
              <a:t>Biological Process</a:t>
            </a:r>
          </a:p>
          <a:p>
            <a:pPr lvl="1" eaLnBrk="1" hangingPunct="1">
              <a:lnSpc>
                <a:spcPct val="90000"/>
              </a:lnSpc>
            </a:pPr>
            <a:r>
              <a:rPr lang="en-US" sz="2400" smtClean="0"/>
              <a:t>Molecular Function</a:t>
            </a:r>
          </a:p>
          <a:p>
            <a:pPr lvl="1" eaLnBrk="1" hangingPunct="1">
              <a:lnSpc>
                <a:spcPct val="90000"/>
              </a:lnSpc>
            </a:pPr>
            <a:r>
              <a:rPr lang="en-US" sz="2400" smtClean="0"/>
              <a:t>Cellular Component</a:t>
            </a:r>
          </a:p>
          <a:p>
            <a:pPr lvl="1" eaLnBrk="1" hangingPunct="1">
              <a:lnSpc>
                <a:spcPct val="90000"/>
              </a:lnSpc>
            </a:pPr>
            <a:endParaRPr lang="en-US" sz="2400" smtClean="0"/>
          </a:p>
          <a:p>
            <a:pPr eaLnBrk="1" hangingPunct="1">
              <a:lnSpc>
                <a:spcPct val="90000"/>
              </a:lnSpc>
            </a:pPr>
            <a:r>
              <a:rPr lang="en-US" sz="2800" smtClean="0"/>
              <a:t>GO develops a common language applicable to any organism</a:t>
            </a:r>
          </a:p>
          <a:p>
            <a:pPr eaLnBrk="1" hangingPunct="1">
              <a:lnSpc>
                <a:spcPct val="90000"/>
              </a:lnSpc>
            </a:pPr>
            <a:endParaRPr lang="en-US" sz="2800" smtClean="0"/>
          </a:p>
          <a:p>
            <a:pPr eaLnBrk="1" hangingPunct="1">
              <a:lnSpc>
                <a:spcPct val="90000"/>
              </a:lnSpc>
            </a:pPr>
            <a:r>
              <a:rPr lang="en-US" sz="2800" smtClean="0"/>
              <a:t>GO terms can be used to annotate gene products from any species, allowing comparison of information across species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8917" name="Rectangle 2"/>
          <p:cNvSpPr>
            <a:spLocks noGrp="1" noChangeArrowheads="1"/>
          </p:cNvSpPr>
          <p:nvPr>
            <p:ph type="title"/>
          </p:nvPr>
        </p:nvSpPr>
        <p:spPr/>
        <p:txBody>
          <a:bodyPr/>
          <a:lstStyle/>
          <a:p>
            <a:pPr eaLnBrk="1" hangingPunct="1"/>
            <a:r>
              <a:rPr lang="en-US" i="1" smtClean="0">
                <a:solidFill>
                  <a:schemeClr val="tx1"/>
                </a:solidFill>
              </a:rPr>
              <a:t>IGC</a:t>
            </a:r>
            <a:br>
              <a:rPr lang="en-US" i="1" smtClean="0">
                <a:solidFill>
                  <a:schemeClr val="tx1"/>
                </a:solidFill>
              </a:rPr>
            </a:br>
            <a:r>
              <a:rPr lang="en-US" sz="3200" i="1" smtClean="0">
                <a:solidFill>
                  <a:schemeClr val="tx1"/>
                </a:solidFill>
              </a:rPr>
              <a:t>Inferred from Genomic Context</a:t>
            </a:r>
          </a:p>
        </p:txBody>
      </p:sp>
      <p:sp>
        <p:nvSpPr>
          <p:cNvPr id="38918" name="Rectangle 3"/>
          <p:cNvSpPr>
            <a:spLocks noGrp="1" noChangeArrowheads="1"/>
          </p:cNvSpPr>
          <p:nvPr>
            <p:ph type="body" idx="1"/>
          </p:nvPr>
        </p:nvSpPr>
        <p:spPr/>
        <p:txBody>
          <a:bodyPr/>
          <a:lstStyle/>
          <a:p>
            <a:pPr eaLnBrk="1" hangingPunct="1">
              <a:lnSpc>
                <a:spcPct val="140000"/>
              </a:lnSpc>
            </a:pPr>
            <a:r>
              <a:rPr lang="en-US" sz="2400" smtClean="0"/>
              <a:t>Chromosomal position</a:t>
            </a:r>
          </a:p>
          <a:p>
            <a:pPr eaLnBrk="1" hangingPunct="1">
              <a:lnSpc>
                <a:spcPct val="140000"/>
              </a:lnSpc>
            </a:pPr>
            <a:r>
              <a:rPr lang="en-US" sz="2400" smtClean="0"/>
              <a:t>Most often used for Bacteria - operons</a:t>
            </a:r>
          </a:p>
          <a:p>
            <a:pPr lvl="1" eaLnBrk="1" hangingPunct="1">
              <a:lnSpc>
                <a:spcPct val="140000"/>
              </a:lnSpc>
            </a:pPr>
            <a:r>
              <a:rPr lang="en-US" sz="2000" smtClean="0"/>
              <a:t>Direct evidence for a gene being involved in a process is minimal, but for surrounding genes in the operon, the evidence is well-established</a:t>
            </a:r>
          </a:p>
          <a:p>
            <a:pPr eaLnBrk="1" hangingPunct="1">
              <a:lnSpc>
                <a:spcPct val="140000"/>
              </a:lnSpc>
            </a:pPr>
            <a:endParaRPr lang="en-US" sz="24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39941" name="Rectangle 2"/>
          <p:cNvSpPr>
            <a:spLocks noGrp="1" noChangeArrowheads="1"/>
          </p:cNvSpPr>
          <p:nvPr>
            <p:ph type="title"/>
          </p:nvPr>
        </p:nvSpPr>
        <p:spPr/>
        <p:txBody>
          <a:bodyPr/>
          <a:lstStyle/>
          <a:p>
            <a:pPr eaLnBrk="1" hangingPunct="1">
              <a:lnSpc>
                <a:spcPct val="110000"/>
              </a:lnSpc>
            </a:pPr>
            <a:r>
              <a:rPr lang="en-US" i="1" smtClean="0">
                <a:solidFill>
                  <a:schemeClr val="tx1"/>
                </a:solidFill>
              </a:rPr>
              <a:t>IEA</a:t>
            </a:r>
            <a:br>
              <a:rPr lang="en-US" i="1" smtClean="0">
                <a:solidFill>
                  <a:schemeClr val="tx1"/>
                </a:solidFill>
              </a:rPr>
            </a:br>
            <a:r>
              <a:rPr lang="en-US" sz="3200" i="1" smtClean="0">
                <a:solidFill>
                  <a:schemeClr val="tx1"/>
                </a:solidFill>
              </a:rPr>
              <a:t>Inferred from Electronic Annotation</a:t>
            </a:r>
            <a:endParaRPr lang="en-US" smtClean="0">
              <a:solidFill>
                <a:schemeClr val="tx1"/>
              </a:solidFill>
            </a:endParaRPr>
          </a:p>
        </p:txBody>
      </p:sp>
      <p:sp>
        <p:nvSpPr>
          <p:cNvPr id="39942" name="Rectangle 3"/>
          <p:cNvSpPr>
            <a:spLocks noGrp="1" noChangeArrowheads="1"/>
          </p:cNvSpPr>
          <p:nvPr>
            <p:ph type="body" idx="1"/>
          </p:nvPr>
        </p:nvSpPr>
        <p:spPr>
          <a:xfrm>
            <a:off x="457200" y="1600200"/>
            <a:ext cx="8229600" cy="3938588"/>
          </a:xfrm>
        </p:spPr>
        <p:txBody>
          <a:bodyPr/>
          <a:lstStyle/>
          <a:p>
            <a:pPr eaLnBrk="1" hangingPunct="1">
              <a:lnSpc>
                <a:spcPct val="130000"/>
              </a:lnSpc>
            </a:pPr>
            <a:r>
              <a:rPr lang="en-US" sz="2000" smtClean="0"/>
              <a:t>depend directly on computation or automated transfer of annotations from a database</a:t>
            </a:r>
          </a:p>
          <a:p>
            <a:pPr lvl="1" eaLnBrk="1" hangingPunct="1">
              <a:lnSpc>
                <a:spcPct val="130000"/>
              </a:lnSpc>
            </a:pPr>
            <a:r>
              <a:rPr lang="en-US" sz="1800" smtClean="0"/>
              <a:t>Hits from BLAST searches</a:t>
            </a:r>
          </a:p>
          <a:p>
            <a:pPr lvl="1" eaLnBrk="1" hangingPunct="1">
              <a:lnSpc>
                <a:spcPct val="130000"/>
              </a:lnSpc>
            </a:pPr>
            <a:r>
              <a:rPr lang="en-US" sz="1800" smtClean="0"/>
              <a:t>InterPro2GO mappings</a:t>
            </a:r>
          </a:p>
          <a:p>
            <a:pPr lvl="1" eaLnBrk="1" hangingPunct="1">
              <a:lnSpc>
                <a:spcPct val="130000"/>
              </a:lnSpc>
            </a:pPr>
            <a:endParaRPr lang="en-US" sz="1800" smtClean="0"/>
          </a:p>
          <a:p>
            <a:pPr eaLnBrk="1" hangingPunct="1">
              <a:lnSpc>
                <a:spcPct val="130000"/>
              </a:lnSpc>
            </a:pPr>
            <a:r>
              <a:rPr lang="en-US" sz="2000" smtClean="0"/>
              <a:t>No manual checking</a:t>
            </a:r>
          </a:p>
          <a:p>
            <a:pPr eaLnBrk="1" hangingPunct="1">
              <a:lnSpc>
                <a:spcPct val="130000"/>
              </a:lnSpc>
            </a:pPr>
            <a:endParaRPr lang="en-US" sz="2000" smtClean="0"/>
          </a:p>
          <a:p>
            <a:pPr eaLnBrk="1" hangingPunct="1">
              <a:lnSpc>
                <a:spcPct val="130000"/>
              </a:lnSpc>
            </a:pPr>
            <a:r>
              <a:rPr lang="en-US" sz="2000" i="1" smtClean="0"/>
              <a:t>Entry in ‘with’ column is allowed (ex. sequence ID)</a:t>
            </a:r>
            <a:endParaRPr lang="en-US" sz="20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0965" name="Rectangle 2"/>
          <p:cNvSpPr>
            <a:spLocks noGrp="1" noChangeArrowheads="1"/>
          </p:cNvSpPr>
          <p:nvPr>
            <p:ph type="title"/>
          </p:nvPr>
        </p:nvSpPr>
        <p:spPr/>
        <p:txBody>
          <a:bodyPr/>
          <a:lstStyle/>
          <a:p>
            <a:pPr eaLnBrk="1" hangingPunct="1"/>
            <a:r>
              <a:rPr lang="en-US" i="1" smtClean="0">
                <a:solidFill>
                  <a:schemeClr val="tx1"/>
                </a:solidFill>
              </a:rPr>
              <a:t>TAS</a:t>
            </a:r>
            <a:br>
              <a:rPr lang="en-US" i="1" smtClean="0">
                <a:solidFill>
                  <a:schemeClr val="tx1"/>
                </a:solidFill>
              </a:rPr>
            </a:br>
            <a:r>
              <a:rPr lang="en-US" sz="3200" i="1" smtClean="0">
                <a:solidFill>
                  <a:schemeClr val="tx1"/>
                </a:solidFill>
              </a:rPr>
              <a:t>Traceable Author Statement</a:t>
            </a:r>
            <a:endParaRPr lang="en-US" smtClean="0">
              <a:solidFill>
                <a:schemeClr val="tx1"/>
              </a:solidFill>
              <a:latin typeface="ArialMT" charset="0"/>
            </a:endParaRPr>
          </a:p>
        </p:txBody>
      </p:sp>
      <p:sp>
        <p:nvSpPr>
          <p:cNvPr id="40966" name="Rectangle 3"/>
          <p:cNvSpPr>
            <a:spLocks noGrp="1" noChangeArrowheads="1"/>
          </p:cNvSpPr>
          <p:nvPr>
            <p:ph type="body" idx="1"/>
          </p:nvPr>
        </p:nvSpPr>
        <p:spPr>
          <a:xfrm>
            <a:off x="457200" y="1851025"/>
            <a:ext cx="8229600" cy="4024313"/>
          </a:xfrm>
        </p:spPr>
        <p:txBody>
          <a:bodyPr/>
          <a:lstStyle/>
          <a:p>
            <a:pPr eaLnBrk="1" hangingPunct="1">
              <a:lnSpc>
                <a:spcPct val="120000"/>
              </a:lnSpc>
            </a:pPr>
            <a:r>
              <a:rPr lang="en-US" sz="2400" smtClean="0"/>
              <a:t>publication used to support an annotation doesn't show the evidence</a:t>
            </a:r>
          </a:p>
          <a:p>
            <a:pPr lvl="1" eaLnBrk="1" hangingPunct="1">
              <a:lnSpc>
                <a:spcPct val="120000"/>
              </a:lnSpc>
            </a:pPr>
            <a:r>
              <a:rPr lang="en-US" sz="2400" smtClean="0"/>
              <a:t>Review article</a:t>
            </a:r>
          </a:p>
          <a:p>
            <a:pPr lvl="1" eaLnBrk="1" hangingPunct="1">
              <a:lnSpc>
                <a:spcPct val="120000"/>
              </a:lnSpc>
              <a:buFontTx/>
              <a:buNone/>
            </a:pPr>
            <a:endParaRPr lang="en-US" sz="2400" smtClean="0"/>
          </a:p>
          <a:p>
            <a:pPr eaLnBrk="1" hangingPunct="1">
              <a:lnSpc>
                <a:spcPct val="120000"/>
              </a:lnSpc>
            </a:pPr>
            <a:r>
              <a:rPr lang="en-US" sz="2000" i="1" smtClean="0"/>
              <a:t>Would be better to track down cited reference and use an experimental code</a:t>
            </a:r>
            <a:endParaRPr lang="en-US" sz="24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1989" name="Rectangle 2"/>
          <p:cNvSpPr>
            <a:spLocks noGrp="1" noChangeArrowheads="1"/>
          </p:cNvSpPr>
          <p:nvPr>
            <p:ph type="title"/>
          </p:nvPr>
        </p:nvSpPr>
        <p:spPr/>
        <p:txBody>
          <a:bodyPr/>
          <a:lstStyle/>
          <a:p>
            <a:pPr eaLnBrk="1" hangingPunct="1"/>
            <a:r>
              <a:rPr lang="en-US" i="1" smtClean="0">
                <a:solidFill>
                  <a:schemeClr val="tx1"/>
                </a:solidFill>
              </a:rPr>
              <a:t>NAS</a:t>
            </a:r>
            <a:br>
              <a:rPr lang="en-US" i="1" smtClean="0">
                <a:solidFill>
                  <a:schemeClr val="tx1"/>
                </a:solidFill>
              </a:rPr>
            </a:br>
            <a:r>
              <a:rPr lang="en-US" sz="3200" i="1" smtClean="0">
                <a:solidFill>
                  <a:schemeClr val="tx1"/>
                </a:solidFill>
              </a:rPr>
              <a:t>Non-traceable Author Statement</a:t>
            </a:r>
            <a:endParaRPr lang="en-US" smtClean="0">
              <a:solidFill>
                <a:schemeClr val="tx1"/>
              </a:solidFill>
              <a:latin typeface="ArialMT" charset="0"/>
            </a:endParaRPr>
          </a:p>
        </p:txBody>
      </p:sp>
      <p:sp>
        <p:nvSpPr>
          <p:cNvPr id="41990" name="Rectangle 3"/>
          <p:cNvSpPr>
            <a:spLocks noGrp="1" noChangeArrowheads="1"/>
          </p:cNvSpPr>
          <p:nvPr>
            <p:ph type="body" idx="1"/>
          </p:nvPr>
        </p:nvSpPr>
        <p:spPr>
          <a:xfrm>
            <a:off x="457200" y="2103438"/>
            <a:ext cx="8229600" cy="2430462"/>
          </a:xfrm>
        </p:spPr>
        <p:txBody>
          <a:bodyPr/>
          <a:lstStyle/>
          <a:p>
            <a:pPr eaLnBrk="1" hangingPunct="1">
              <a:lnSpc>
                <a:spcPct val="130000"/>
              </a:lnSpc>
            </a:pPr>
            <a:r>
              <a:rPr lang="en-US" sz="2800" smtClean="0"/>
              <a:t>Statements in a paper that cannot be traced to another publication</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3013" name="Rectangle 2"/>
          <p:cNvSpPr>
            <a:spLocks noGrp="1" noChangeArrowheads="1"/>
          </p:cNvSpPr>
          <p:nvPr>
            <p:ph type="title"/>
          </p:nvPr>
        </p:nvSpPr>
        <p:spPr/>
        <p:txBody>
          <a:bodyPr/>
          <a:lstStyle/>
          <a:p>
            <a:pPr eaLnBrk="1" hangingPunct="1">
              <a:lnSpc>
                <a:spcPct val="110000"/>
              </a:lnSpc>
            </a:pPr>
            <a:r>
              <a:rPr lang="en-US" i="1" smtClean="0">
                <a:solidFill>
                  <a:schemeClr val="tx1"/>
                </a:solidFill>
              </a:rPr>
              <a:t>ND</a:t>
            </a:r>
            <a:br>
              <a:rPr lang="en-US" i="1" smtClean="0">
                <a:solidFill>
                  <a:schemeClr val="tx1"/>
                </a:solidFill>
              </a:rPr>
            </a:br>
            <a:r>
              <a:rPr lang="en-US" sz="3200" i="1" smtClean="0">
                <a:solidFill>
                  <a:schemeClr val="tx1"/>
                </a:solidFill>
              </a:rPr>
              <a:t>No biological Data available</a:t>
            </a:r>
            <a:endParaRPr lang="en-US" smtClean="0">
              <a:solidFill>
                <a:schemeClr val="tx1"/>
              </a:solidFill>
            </a:endParaRPr>
          </a:p>
        </p:txBody>
      </p:sp>
      <p:sp>
        <p:nvSpPr>
          <p:cNvPr id="43014" name="Rectangle 3"/>
          <p:cNvSpPr>
            <a:spLocks noGrp="1" noChangeArrowheads="1"/>
          </p:cNvSpPr>
          <p:nvPr>
            <p:ph type="body" idx="1"/>
          </p:nvPr>
        </p:nvSpPr>
        <p:spPr>
          <a:xfrm>
            <a:off x="457200" y="2270125"/>
            <a:ext cx="8229600" cy="3771900"/>
          </a:xfrm>
        </p:spPr>
        <p:txBody>
          <a:bodyPr/>
          <a:lstStyle/>
          <a:p>
            <a:pPr eaLnBrk="1" hangingPunct="1">
              <a:lnSpc>
                <a:spcPct val="110000"/>
              </a:lnSpc>
            </a:pPr>
            <a:r>
              <a:rPr lang="en-US" sz="2400" smtClean="0"/>
              <a:t>Can find no information supporting an annotation to any term</a:t>
            </a:r>
          </a:p>
          <a:p>
            <a:pPr eaLnBrk="1" hangingPunct="1">
              <a:lnSpc>
                <a:spcPct val="110000"/>
              </a:lnSpc>
            </a:pPr>
            <a:r>
              <a:rPr lang="en-US" sz="2400" smtClean="0"/>
              <a:t>Indicate that a curator has looked for info but found nothing</a:t>
            </a:r>
          </a:p>
          <a:p>
            <a:pPr lvl="1" eaLnBrk="1" hangingPunct="1">
              <a:lnSpc>
                <a:spcPct val="110000"/>
              </a:lnSpc>
            </a:pPr>
            <a:r>
              <a:rPr lang="en-US" sz="2000" smtClean="0"/>
              <a:t>Place holder</a:t>
            </a:r>
          </a:p>
          <a:p>
            <a:pPr lvl="1" eaLnBrk="1" hangingPunct="1">
              <a:lnSpc>
                <a:spcPct val="110000"/>
              </a:lnSpc>
            </a:pPr>
            <a:r>
              <a:rPr lang="en-US" sz="2000" smtClean="0"/>
              <a:t>Date </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4037" name="Rectangle 2"/>
          <p:cNvSpPr>
            <a:spLocks noGrp="1" noChangeArrowheads="1"/>
          </p:cNvSpPr>
          <p:nvPr>
            <p:ph type="title"/>
          </p:nvPr>
        </p:nvSpPr>
        <p:spPr/>
        <p:txBody>
          <a:bodyPr/>
          <a:lstStyle/>
          <a:p>
            <a:pPr eaLnBrk="1" hangingPunct="1">
              <a:lnSpc>
                <a:spcPct val="110000"/>
              </a:lnSpc>
            </a:pPr>
            <a:r>
              <a:rPr lang="en-US" i="1" smtClean="0">
                <a:solidFill>
                  <a:schemeClr val="tx1"/>
                </a:solidFill>
              </a:rPr>
              <a:t>IC</a:t>
            </a:r>
            <a:br>
              <a:rPr lang="en-US" i="1" smtClean="0">
                <a:solidFill>
                  <a:schemeClr val="tx1"/>
                </a:solidFill>
              </a:rPr>
            </a:br>
            <a:r>
              <a:rPr lang="en-US" sz="3200" i="1" smtClean="0">
                <a:solidFill>
                  <a:schemeClr val="tx1"/>
                </a:solidFill>
              </a:rPr>
              <a:t>Inferred by Curator</a:t>
            </a:r>
            <a:endParaRPr lang="en-US" smtClean="0">
              <a:solidFill>
                <a:schemeClr val="tx1"/>
              </a:solidFill>
            </a:endParaRPr>
          </a:p>
        </p:txBody>
      </p:sp>
      <p:sp>
        <p:nvSpPr>
          <p:cNvPr id="44038" name="Rectangle 3"/>
          <p:cNvSpPr>
            <a:spLocks noGrp="1" noChangeArrowheads="1"/>
          </p:cNvSpPr>
          <p:nvPr>
            <p:ph type="body" idx="1"/>
          </p:nvPr>
        </p:nvSpPr>
        <p:spPr>
          <a:xfrm>
            <a:off x="457200" y="2103438"/>
            <a:ext cx="8229600" cy="3687762"/>
          </a:xfrm>
        </p:spPr>
        <p:txBody>
          <a:bodyPr/>
          <a:lstStyle/>
          <a:p>
            <a:pPr eaLnBrk="1" hangingPunct="1">
              <a:lnSpc>
                <a:spcPct val="140000"/>
              </a:lnSpc>
            </a:pPr>
            <a:r>
              <a:rPr lang="en-US" sz="2400" smtClean="0"/>
              <a:t>annotation is not supported by evidence, but can be reasonably inferred from other GO annotations for which evidence is available</a:t>
            </a:r>
          </a:p>
          <a:p>
            <a:pPr eaLnBrk="1" hangingPunct="1">
              <a:lnSpc>
                <a:spcPct val="140000"/>
              </a:lnSpc>
            </a:pPr>
            <a:r>
              <a:rPr lang="en-US" sz="2400" smtClean="0"/>
              <a:t>ex. evidence = transcription factor (function)</a:t>
            </a:r>
          </a:p>
          <a:p>
            <a:pPr lvl="1" eaLnBrk="1" hangingPunct="1">
              <a:lnSpc>
                <a:spcPct val="140000"/>
              </a:lnSpc>
            </a:pPr>
            <a:r>
              <a:rPr lang="en-US" sz="2400" smtClean="0"/>
              <a:t>IC = nucleus (component)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5061" name="Text Box 2"/>
          <p:cNvSpPr txBox="1">
            <a:spLocks noChangeArrowheads="1"/>
          </p:cNvSpPr>
          <p:nvPr/>
        </p:nvSpPr>
        <p:spPr bwMode="auto">
          <a:xfrm>
            <a:off x="1019175" y="2832100"/>
            <a:ext cx="7210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i="1">
                <a:latin typeface="Arial" pitchFamily="34" charset="0"/>
                <a:ea typeface="ＭＳ Ｐゴシック" pitchFamily="34" charset="-128"/>
              </a:rPr>
              <a:t>Ask yourself:</a:t>
            </a:r>
          </a:p>
          <a:p>
            <a:endParaRPr kumimoji="0" lang="en-US" i="1">
              <a:latin typeface="Arial" pitchFamily="34" charset="0"/>
              <a:ea typeface="ＭＳ Ｐゴシック" pitchFamily="34" charset="-128"/>
            </a:endParaRPr>
          </a:p>
          <a:p>
            <a:r>
              <a:rPr kumimoji="0" lang="en-US" i="1">
                <a:latin typeface="Arial" pitchFamily="34" charset="0"/>
                <a:ea typeface="ＭＳ Ｐゴシック" pitchFamily="34" charset="-128"/>
              </a:rPr>
              <a:t>What is the experiment that was done?</a:t>
            </a:r>
          </a:p>
        </p:txBody>
      </p:sp>
      <p:sp>
        <p:nvSpPr>
          <p:cNvPr id="45062" name="Rectangle 3"/>
          <p:cNvSpPr>
            <a:spLocks noGrp="1" noChangeArrowheads="1"/>
          </p:cNvSpPr>
          <p:nvPr>
            <p:ph type="title"/>
          </p:nvPr>
        </p:nvSpPr>
        <p:spPr>
          <a:xfrm>
            <a:off x="304800" y="609600"/>
            <a:ext cx="8534400" cy="1143000"/>
          </a:xfrm>
        </p:spPr>
        <p:txBody>
          <a:bodyPr/>
          <a:lstStyle/>
          <a:p>
            <a:pPr eaLnBrk="1" hangingPunct="1"/>
            <a:r>
              <a:rPr lang="en-US" sz="3200" smtClean="0"/>
              <a:t>Choosing the correct evidence code</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6085" name="Text Box 2"/>
          <p:cNvSpPr txBox="1">
            <a:spLocks noChangeArrowheads="1"/>
          </p:cNvSpPr>
          <p:nvPr/>
        </p:nvSpPr>
        <p:spPr bwMode="auto">
          <a:xfrm>
            <a:off x="1136650" y="2667000"/>
            <a:ext cx="7459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dirty="0">
                <a:latin typeface="Arial Narrow" pitchFamily="34" charset="0"/>
                <a:hlinkClick r:id="rId3"/>
              </a:rPr>
              <a:t>http://</a:t>
            </a:r>
            <a:r>
              <a:rPr kumimoji="0" lang="en-US" dirty="0" smtClean="0">
                <a:latin typeface="Arial Narrow" pitchFamily="34" charset="0"/>
                <a:hlinkClick r:id="rId3"/>
              </a:rPr>
              <a:t>www.geneontology.org/GO.evidence.shtml</a:t>
            </a:r>
            <a:endParaRPr kumimoji="0" lang="en-US" dirty="0">
              <a:latin typeface="Arial" pitchFamily="34" charset="0"/>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903288" y="2424113"/>
            <a:ext cx="7305675" cy="966787"/>
          </a:xfrm>
        </p:spPr>
        <p:txBody>
          <a:bodyPr/>
          <a:lstStyle/>
          <a:p>
            <a:pPr eaLnBrk="1" hangingPunct="1"/>
            <a:r>
              <a:rPr lang="en-GB" smtClean="0"/>
              <a:t>Using the Gene Ontology (GO) for Expression Analysis</a:t>
            </a:r>
            <a:endParaRPr lang="en-US" smtClean="0"/>
          </a:p>
        </p:txBody>
      </p:sp>
      <p:sp>
        <p:nvSpPr>
          <p:cNvPr id="2" name="Date Placeholder 1"/>
          <p:cNvSpPr>
            <a:spLocks noGrp="1"/>
          </p:cNvSpPr>
          <p:nvPr>
            <p:ph type="dt" sz="half" idx="10"/>
          </p:nvPr>
        </p:nvSpPr>
        <p:spPr/>
        <p:txBody>
          <a:bodyPr/>
          <a:lstStyle/>
          <a:p>
            <a:pPr>
              <a:defRPr/>
            </a:pPr>
            <a:r>
              <a:rPr lang="en-US" smtClean="0"/>
              <a:t>May 5, 2015</a:t>
            </a:r>
            <a:endParaRPr lang="en-US"/>
          </a:p>
        </p:txBody>
      </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8E064592-78F2-4BF5-A928-D0028B581BE0}"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8133" name="Rectangle 2"/>
          <p:cNvSpPr>
            <a:spLocks noGrp="1" noChangeArrowheads="1"/>
          </p:cNvSpPr>
          <p:nvPr>
            <p:ph type="title"/>
          </p:nvPr>
        </p:nvSpPr>
        <p:spPr/>
        <p:txBody>
          <a:bodyPr/>
          <a:lstStyle/>
          <a:p>
            <a:pPr eaLnBrk="1" hangingPunct="1"/>
            <a:r>
              <a:rPr lang="en-GB" smtClean="0"/>
              <a:t>What is the Gene Ontology?</a:t>
            </a:r>
            <a:endParaRPr lang="en-US" smtClean="0"/>
          </a:p>
        </p:txBody>
      </p:sp>
      <p:sp>
        <p:nvSpPr>
          <p:cNvPr id="502787" name="Rectangle 3"/>
          <p:cNvSpPr>
            <a:spLocks noGrp="1" noChangeArrowheads="1"/>
          </p:cNvSpPr>
          <p:nvPr>
            <p:ph type="body" idx="1"/>
          </p:nvPr>
        </p:nvSpPr>
        <p:spPr/>
        <p:txBody>
          <a:bodyPr/>
          <a:lstStyle/>
          <a:p>
            <a:pPr eaLnBrk="1" hangingPunct="1"/>
            <a:r>
              <a:rPr lang="en-GB" smtClean="0"/>
              <a:t>Set of biological phrases (terms) which are applied to genes:</a:t>
            </a:r>
          </a:p>
          <a:p>
            <a:pPr lvl="1" eaLnBrk="1" hangingPunct="1"/>
            <a:r>
              <a:rPr lang="en-GB" smtClean="0"/>
              <a:t>protein kinase</a:t>
            </a:r>
          </a:p>
          <a:p>
            <a:pPr lvl="1" eaLnBrk="1" hangingPunct="1"/>
            <a:r>
              <a:rPr lang="en-GB" smtClean="0"/>
              <a:t>apoptosis</a:t>
            </a:r>
          </a:p>
          <a:p>
            <a:pPr lvl="1" eaLnBrk="1" hangingPunct="1"/>
            <a:r>
              <a:rPr lang="en-GB" smtClean="0"/>
              <a:t>membrane</a:t>
            </a:r>
            <a:endParaRPr lang="en-US"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02787">
                                            <p:txEl>
                                              <p:pRg st="1" end="1"/>
                                            </p:txEl>
                                          </p:spTgt>
                                        </p:tgtEl>
                                        <p:attrNameLst>
                                          <p:attrName>style.visibility</p:attrName>
                                        </p:attrNameLst>
                                      </p:cBhvr>
                                      <p:to>
                                        <p:strVal val="visible"/>
                                      </p:to>
                                    </p:set>
                                    <p:anim calcmode="lin" valueType="num">
                                      <p:cBhvr additive="base">
                                        <p:cTn id="7" dur="500" fill="hold"/>
                                        <p:tgtEl>
                                          <p:spTgt spid="5027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2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2787">
                                            <p:txEl>
                                              <p:pRg st="2" end="2"/>
                                            </p:txEl>
                                          </p:spTgt>
                                        </p:tgtEl>
                                        <p:attrNameLst>
                                          <p:attrName>style.visibility</p:attrName>
                                        </p:attrNameLst>
                                      </p:cBhvr>
                                      <p:to>
                                        <p:strVal val="visible"/>
                                      </p:to>
                                    </p:set>
                                    <p:anim calcmode="lin" valueType="num">
                                      <p:cBhvr additive="base">
                                        <p:cTn id="13" dur="500" fill="hold"/>
                                        <p:tgtEl>
                                          <p:spTgt spid="5027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2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02787">
                                            <p:txEl>
                                              <p:pRg st="3" end="3"/>
                                            </p:txEl>
                                          </p:spTgt>
                                        </p:tgtEl>
                                        <p:attrNameLst>
                                          <p:attrName>style.visibility</p:attrName>
                                        </p:attrNameLst>
                                      </p:cBhvr>
                                      <p:to>
                                        <p:strVal val="visible"/>
                                      </p:to>
                                    </p:set>
                                    <p:anim calcmode="lin" valueType="num">
                                      <p:cBhvr additive="base">
                                        <p:cTn id="19" dur="500" fill="hold"/>
                                        <p:tgtEl>
                                          <p:spTgt spid="5027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27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3"/>
          <p:cNvSpPr>
            <a:spLocks noGrp="1" noChangeArrowheads="1"/>
          </p:cNvSpPr>
          <p:nvPr>
            <p:ph type="title"/>
          </p:nvPr>
        </p:nvSpPr>
        <p:spPr/>
        <p:txBody>
          <a:bodyPr/>
          <a:lstStyle/>
          <a:p>
            <a:pPr eaLnBrk="1" hangingPunct="1"/>
            <a:r>
              <a:rPr lang="en-US" smtClean="0"/>
              <a:t>Expansion of Sequence Info</a:t>
            </a:r>
          </a:p>
        </p:txBody>
      </p:sp>
      <p:sp>
        <p:nvSpPr>
          <p:cNvPr id="7170" name="Date Placeholder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5</a:t>
            </a:fld>
            <a:endParaRPr lang="en-US"/>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27478"/>
            <a:ext cx="5562600" cy="555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49157" name="Rectangle 2"/>
          <p:cNvSpPr>
            <a:spLocks noGrp="1" noChangeArrowheads="1"/>
          </p:cNvSpPr>
          <p:nvPr>
            <p:ph type="title"/>
          </p:nvPr>
        </p:nvSpPr>
        <p:spPr/>
        <p:txBody>
          <a:bodyPr/>
          <a:lstStyle/>
          <a:p>
            <a:pPr eaLnBrk="1" hangingPunct="1"/>
            <a:r>
              <a:rPr lang="en-GB" smtClean="0"/>
              <a:t>What is the Gene Ontology?</a:t>
            </a:r>
            <a:endParaRPr lang="en-US" smtClean="0"/>
          </a:p>
        </p:txBody>
      </p:sp>
      <p:sp>
        <p:nvSpPr>
          <p:cNvPr id="49158" name="Rectangle 3"/>
          <p:cNvSpPr>
            <a:spLocks noGrp="1" noChangeArrowheads="1"/>
          </p:cNvSpPr>
          <p:nvPr>
            <p:ph type="body" idx="1"/>
          </p:nvPr>
        </p:nvSpPr>
        <p:spPr/>
        <p:txBody>
          <a:bodyPr/>
          <a:lstStyle/>
          <a:p>
            <a:pPr eaLnBrk="1" hangingPunct="1"/>
            <a:r>
              <a:rPr lang="en-GB" smtClean="0"/>
              <a:t>Genes are linked, or associated, with GO terms by trained curators at genome databases</a:t>
            </a:r>
          </a:p>
          <a:p>
            <a:pPr lvl="1" eaLnBrk="1" hangingPunct="1"/>
            <a:r>
              <a:rPr lang="en-GB" smtClean="0"/>
              <a:t>known as ‘gene associations’ or GO annotations</a:t>
            </a:r>
          </a:p>
          <a:p>
            <a:pPr eaLnBrk="1" hangingPunct="1"/>
            <a:r>
              <a:rPr lang="en-GB" smtClean="0"/>
              <a:t>Some GO annotations created automatically</a:t>
            </a:r>
            <a:endParaRPr lang="en-US"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grpSp>
        <p:nvGrpSpPr>
          <p:cNvPr id="2" name="Group 2"/>
          <p:cNvGrpSpPr>
            <a:grpSpLocks/>
          </p:cNvGrpSpPr>
          <p:nvPr/>
        </p:nvGrpSpPr>
        <p:grpSpPr bwMode="auto">
          <a:xfrm>
            <a:off x="3143250" y="2400300"/>
            <a:ext cx="2543175" cy="2338388"/>
            <a:chOff x="1980" y="1710"/>
            <a:chExt cx="1602" cy="1473"/>
          </a:xfrm>
        </p:grpSpPr>
        <p:grpSp>
          <p:nvGrpSpPr>
            <p:cNvPr id="50200" name="Group 3"/>
            <p:cNvGrpSpPr>
              <a:grpSpLocks/>
            </p:cNvGrpSpPr>
            <p:nvPr/>
          </p:nvGrpSpPr>
          <p:grpSpPr bwMode="auto">
            <a:xfrm>
              <a:off x="1980" y="1710"/>
              <a:ext cx="1274" cy="1124"/>
              <a:chOff x="690" y="1446"/>
              <a:chExt cx="1274" cy="1124"/>
            </a:xfrm>
          </p:grpSpPr>
          <p:sp>
            <p:nvSpPr>
              <p:cNvPr id="50203" name="Rectangle 4"/>
              <p:cNvSpPr>
                <a:spLocks noChangeArrowheads="1"/>
              </p:cNvSpPr>
              <p:nvPr/>
            </p:nvSpPr>
            <p:spPr bwMode="auto">
              <a:xfrm>
                <a:off x="690" y="1446"/>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4" name="Rectangle 5"/>
              <p:cNvSpPr>
                <a:spLocks noChangeArrowheads="1"/>
              </p:cNvSpPr>
              <p:nvPr/>
            </p:nvSpPr>
            <p:spPr bwMode="auto">
              <a:xfrm>
                <a:off x="826" y="1582"/>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5" name="Rectangle 6"/>
              <p:cNvSpPr>
                <a:spLocks noChangeArrowheads="1"/>
              </p:cNvSpPr>
              <p:nvPr/>
            </p:nvSpPr>
            <p:spPr bwMode="auto">
              <a:xfrm>
                <a:off x="962" y="1718"/>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6" name="Rectangle 7"/>
              <p:cNvSpPr>
                <a:spLocks noChangeArrowheads="1"/>
              </p:cNvSpPr>
              <p:nvPr/>
            </p:nvSpPr>
            <p:spPr bwMode="auto">
              <a:xfrm>
                <a:off x="1098" y="1854"/>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7" name="Rectangle 8"/>
              <p:cNvSpPr>
                <a:spLocks noChangeArrowheads="1"/>
              </p:cNvSpPr>
              <p:nvPr/>
            </p:nvSpPr>
            <p:spPr bwMode="auto">
              <a:xfrm>
                <a:off x="1234" y="1990"/>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8" name="Rectangle 9"/>
              <p:cNvSpPr>
                <a:spLocks noChangeArrowheads="1"/>
              </p:cNvSpPr>
              <p:nvPr/>
            </p:nvSpPr>
            <p:spPr bwMode="auto">
              <a:xfrm>
                <a:off x="1370" y="2126"/>
                <a:ext cx="594" cy="44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50201" name="Text Box 10"/>
            <p:cNvSpPr txBox="1">
              <a:spLocks noChangeArrowheads="1"/>
            </p:cNvSpPr>
            <p:nvPr/>
          </p:nvSpPr>
          <p:spPr bwMode="auto">
            <a:xfrm>
              <a:off x="2742" y="2478"/>
              <a:ext cx="4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spcBef>
                  <a:spcPct val="50000"/>
                </a:spcBef>
              </a:pPr>
              <a:r>
                <a:rPr kumimoji="0" lang="en-GB" sz="1000">
                  <a:latin typeface="Arial" pitchFamily="34" charset="0"/>
                </a:rPr>
                <a:t>gene -&gt; GO term</a:t>
              </a:r>
              <a:endParaRPr kumimoji="0" lang="en-US" sz="1000">
                <a:latin typeface="Arial" pitchFamily="34" charset="0"/>
              </a:endParaRPr>
            </a:p>
          </p:txBody>
        </p:sp>
        <p:sp>
          <p:nvSpPr>
            <p:cNvPr id="50202" name="Text Box 11"/>
            <p:cNvSpPr txBox="1">
              <a:spLocks noChangeArrowheads="1"/>
            </p:cNvSpPr>
            <p:nvPr/>
          </p:nvSpPr>
          <p:spPr bwMode="auto">
            <a:xfrm>
              <a:off x="2280" y="2952"/>
              <a:ext cx="13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spcBef>
                  <a:spcPct val="50000"/>
                </a:spcBef>
              </a:pPr>
              <a:r>
                <a:rPr kumimoji="0" lang="en-GB" sz="1800">
                  <a:latin typeface="Arial" pitchFamily="34" charset="0"/>
                </a:rPr>
                <a:t>associated genes</a:t>
              </a:r>
              <a:endParaRPr kumimoji="0" lang="en-US" sz="1800">
                <a:latin typeface="Arial" pitchFamily="34" charset="0"/>
              </a:endParaRPr>
            </a:p>
          </p:txBody>
        </p:sp>
      </p:grpSp>
      <p:sp>
        <p:nvSpPr>
          <p:cNvPr id="50182" name="Rectangle 12"/>
          <p:cNvSpPr>
            <a:spLocks noGrp="1" noChangeArrowheads="1"/>
          </p:cNvSpPr>
          <p:nvPr>
            <p:ph type="title"/>
          </p:nvPr>
        </p:nvSpPr>
        <p:spPr/>
        <p:txBody>
          <a:bodyPr/>
          <a:lstStyle/>
          <a:p>
            <a:pPr eaLnBrk="1" hangingPunct="1"/>
            <a:r>
              <a:rPr lang="en-GB" smtClean="0"/>
              <a:t>GO annotations</a:t>
            </a:r>
            <a:endParaRPr lang="en-US" smtClean="0"/>
          </a:p>
        </p:txBody>
      </p:sp>
      <p:grpSp>
        <p:nvGrpSpPr>
          <p:cNvPr id="4" name="Group 13"/>
          <p:cNvGrpSpPr>
            <a:grpSpLocks/>
          </p:cNvGrpSpPr>
          <p:nvPr/>
        </p:nvGrpSpPr>
        <p:grpSpPr bwMode="auto">
          <a:xfrm>
            <a:off x="5168900" y="2447925"/>
            <a:ext cx="3660775" cy="1714500"/>
            <a:chOff x="3256" y="1740"/>
            <a:chExt cx="2306" cy="1080"/>
          </a:xfrm>
        </p:grpSpPr>
        <p:sp>
          <p:nvSpPr>
            <p:cNvPr id="50197" name="Line 14"/>
            <p:cNvSpPr>
              <a:spLocks noChangeShapeType="1"/>
            </p:cNvSpPr>
            <p:nvPr/>
          </p:nvSpPr>
          <p:spPr bwMode="auto">
            <a:xfrm>
              <a:off x="3256" y="2200"/>
              <a:ext cx="762" cy="1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8" name="Oval 15"/>
            <p:cNvSpPr>
              <a:spLocks noChangeArrowheads="1"/>
            </p:cNvSpPr>
            <p:nvPr/>
          </p:nvSpPr>
          <p:spPr bwMode="auto">
            <a:xfrm>
              <a:off x="4092" y="1740"/>
              <a:ext cx="1188" cy="1080"/>
            </a:xfrm>
            <a:prstGeom prst="ellipse">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50199" name="Text Box 16"/>
            <p:cNvSpPr txBox="1">
              <a:spLocks noChangeArrowheads="1"/>
            </p:cNvSpPr>
            <p:nvPr/>
          </p:nvSpPr>
          <p:spPr bwMode="auto">
            <a:xfrm>
              <a:off x="4218" y="2136"/>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spcBef>
                  <a:spcPct val="50000"/>
                </a:spcBef>
              </a:pPr>
              <a:r>
                <a:rPr kumimoji="0" lang="en-GB" sz="1800">
                  <a:latin typeface="Arial" pitchFamily="34" charset="0"/>
                </a:rPr>
                <a:t>GO database</a:t>
              </a:r>
              <a:endParaRPr kumimoji="0" lang="en-US" sz="1800">
                <a:latin typeface="Arial" pitchFamily="34" charset="0"/>
              </a:endParaRPr>
            </a:p>
          </p:txBody>
        </p:sp>
      </p:grpSp>
      <p:grpSp>
        <p:nvGrpSpPr>
          <p:cNvPr id="5" name="Group 17"/>
          <p:cNvGrpSpPr>
            <a:grpSpLocks/>
          </p:cNvGrpSpPr>
          <p:nvPr/>
        </p:nvGrpSpPr>
        <p:grpSpPr bwMode="auto">
          <a:xfrm>
            <a:off x="276225" y="1524000"/>
            <a:ext cx="3876675" cy="4689475"/>
            <a:chOff x="174" y="1158"/>
            <a:chExt cx="2442" cy="2954"/>
          </a:xfrm>
        </p:grpSpPr>
        <p:grpSp>
          <p:nvGrpSpPr>
            <p:cNvPr id="50186" name="Group 18"/>
            <p:cNvGrpSpPr>
              <a:grpSpLocks/>
            </p:cNvGrpSpPr>
            <p:nvPr/>
          </p:nvGrpSpPr>
          <p:grpSpPr bwMode="auto">
            <a:xfrm>
              <a:off x="606" y="1158"/>
              <a:ext cx="2010" cy="2392"/>
              <a:chOff x="606" y="1158"/>
              <a:chExt cx="2010" cy="2392"/>
            </a:xfrm>
          </p:grpSpPr>
          <p:sp>
            <p:nvSpPr>
              <p:cNvPr id="50188" name="Line 19"/>
              <p:cNvSpPr>
                <a:spLocks noChangeShapeType="1"/>
              </p:cNvSpPr>
              <p:nvPr/>
            </p:nvSpPr>
            <p:spPr bwMode="auto">
              <a:xfrm>
                <a:off x="1038" y="1446"/>
                <a:ext cx="1170" cy="64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9" name="Line 20"/>
              <p:cNvSpPr>
                <a:spLocks noChangeShapeType="1"/>
              </p:cNvSpPr>
              <p:nvPr/>
            </p:nvSpPr>
            <p:spPr bwMode="auto">
              <a:xfrm>
                <a:off x="1072" y="2032"/>
                <a:ext cx="1272" cy="19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0" name="Line 21"/>
              <p:cNvSpPr>
                <a:spLocks noChangeShapeType="1"/>
              </p:cNvSpPr>
              <p:nvPr/>
            </p:nvSpPr>
            <p:spPr bwMode="auto">
              <a:xfrm flipV="1">
                <a:off x="1052" y="2360"/>
                <a:ext cx="1428" cy="27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1" name="Line 22"/>
              <p:cNvSpPr>
                <a:spLocks noChangeShapeType="1"/>
              </p:cNvSpPr>
              <p:nvPr/>
            </p:nvSpPr>
            <p:spPr bwMode="auto">
              <a:xfrm flipV="1">
                <a:off x="1068" y="2496"/>
                <a:ext cx="1548" cy="7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0192" name="Group 23"/>
              <p:cNvGrpSpPr>
                <a:grpSpLocks/>
              </p:cNvGrpSpPr>
              <p:nvPr/>
            </p:nvGrpSpPr>
            <p:grpSpPr bwMode="auto">
              <a:xfrm>
                <a:off x="606" y="1158"/>
                <a:ext cx="666" cy="2392"/>
                <a:chOff x="606" y="1158"/>
                <a:chExt cx="666" cy="2392"/>
              </a:xfrm>
            </p:grpSpPr>
            <p:sp>
              <p:nvSpPr>
                <p:cNvPr id="50193" name="Oval 24"/>
                <p:cNvSpPr>
                  <a:spLocks noChangeArrowheads="1"/>
                </p:cNvSpPr>
                <p:nvPr/>
              </p:nvSpPr>
              <p:spPr bwMode="auto">
                <a:xfrm>
                  <a:off x="606" y="1158"/>
                  <a:ext cx="666" cy="648"/>
                </a:xfrm>
                <a:prstGeom prst="ellipse">
                  <a:avLst/>
                </a:prstGeom>
                <a:solidFill>
                  <a:schemeClr val="bg2"/>
                </a:solidFill>
                <a:ln w="9525">
                  <a:round/>
                  <a:headEnd/>
                  <a:tailEnd/>
                </a:ln>
                <a:scene3d>
                  <a:camera prst="legacyPerspectiveFront">
                    <a:rot lat="20099996" lon="20099996" rev="0"/>
                  </a:camera>
                  <a:lightRig rig="legacyFlat2" dir="t"/>
                </a:scene3d>
                <a:sp3d extrusionH="430200" prstMaterial="legacyMatte">
                  <a:bevelT w="13500" h="13500" prst="angle"/>
                  <a:bevelB w="13500" h="13500" prst="angle"/>
                  <a:extrusionClr>
                    <a:schemeClr val="bg2"/>
                  </a:extrusionClr>
                </a:sp3d>
              </p:spPr>
              <p:txBody>
                <a:bodyPr wrap="none" anchor="ctr">
                  <a:flatTx/>
                </a:bodyPr>
                <a:lstStyle/>
                <a:p>
                  <a:endParaRPr lang="en-US"/>
                </a:p>
              </p:txBody>
            </p:sp>
            <p:sp>
              <p:nvSpPr>
                <p:cNvPr id="50194" name="Oval 25"/>
                <p:cNvSpPr>
                  <a:spLocks noChangeArrowheads="1"/>
                </p:cNvSpPr>
                <p:nvPr/>
              </p:nvSpPr>
              <p:spPr bwMode="auto">
                <a:xfrm>
                  <a:off x="606" y="1730"/>
                  <a:ext cx="666" cy="648"/>
                </a:xfrm>
                <a:prstGeom prst="ellipse">
                  <a:avLst/>
                </a:prstGeom>
                <a:solidFill>
                  <a:schemeClr val="bg2"/>
                </a:solidFill>
                <a:ln w="9525">
                  <a:round/>
                  <a:headEnd/>
                  <a:tailEnd/>
                </a:ln>
                <a:scene3d>
                  <a:camera prst="legacyPerspectiveFront">
                    <a:rot lat="20099996" lon="20099996" rev="0"/>
                  </a:camera>
                  <a:lightRig rig="legacyFlat2" dir="t"/>
                </a:scene3d>
                <a:sp3d extrusionH="430200" prstMaterial="legacyMatte">
                  <a:bevelT w="13500" h="13500" prst="angle"/>
                  <a:bevelB w="13500" h="13500" prst="angle"/>
                  <a:extrusionClr>
                    <a:schemeClr val="bg2"/>
                  </a:extrusionClr>
                </a:sp3d>
              </p:spPr>
              <p:txBody>
                <a:bodyPr wrap="none" anchor="ctr">
                  <a:flatTx/>
                </a:bodyPr>
                <a:lstStyle/>
                <a:p>
                  <a:endParaRPr lang="en-US"/>
                </a:p>
              </p:txBody>
            </p:sp>
            <p:sp>
              <p:nvSpPr>
                <p:cNvPr id="50195" name="Oval 26"/>
                <p:cNvSpPr>
                  <a:spLocks noChangeArrowheads="1"/>
                </p:cNvSpPr>
                <p:nvPr/>
              </p:nvSpPr>
              <p:spPr bwMode="auto">
                <a:xfrm>
                  <a:off x="606" y="2304"/>
                  <a:ext cx="666" cy="648"/>
                </a:xfrm>
                <a:prstGeom prst="ellipse">
                  <a:avLst/>
                </a:prstGeom>
                <a:solidFill>
                  <a:schemeClr val="bg2"/>
                </a:solidFill>
                <a:ln w="9525">
                  <a:round/>
                  <a:headEnd/>
                  <a:tailEnd/>
                </a:ln>
                <a:scene3d>
                  <a:camera prst="legacyPerspectiveFront">
                    <a:rot lat="20099996" lon="20099996" rev="0"/>
                  </a:camera>
                  <a:lightRig rig="legacyFlat2" dir="t"/>
                </a:scene3d>
                <a:sp3d extrusionH="430200" prstMaterial="legacyMatte">
                  <a:bevelT w="13500" h="13500" prst="angle"/>
                  <a:bevelB w="13500" h="13500" prst="angle"/>
                  <a:extrusionClr>
                    <a:schemeClr val="bg2"/>
                  </a:extrusionClr>
                </a:sp3d>
              </p:spPr>
              <p:txBody>
                <a:bodyPr wrap="none" anchor="ctr">
                  <a:flatTx/>
                </a:bodyPr>
                <a:lstStyle/>
                <a:p>
                  <a:endParaRPr lang="en-US"/>
                </a:p>
              </p:txBody>
            </p:sp>
            <p:sp>
              <p:nvSpPr>
                <p:cNvPr id="50196" name="Oval 27"/>
                <p:cNvSpPr>
                  <a:spLocks noChangeArrowheads="1"/>
                </p:cNvSpPr>
                <p:nvPr/>
              </p:nvSpPr>
              <p:spPr bwMode="auto">
                <a:xfrm>
                  <a:off x="606" y="2902"/>
                  <a:ext cx="666" cy="648"/>
                </a:xfrm>
                <a:prstGeom prst="ellipse">
                  <a:avLst/>
                </a:prstGeom>
                <a:solidFill>
                  <a:schemeClr val="bg2"/>
                </a:solidFill>
                <a:ln w="9525">
                  <a:round/>
                  <a:headEnd/>
                  <a:tailEnd/>
                </a:ln>
                <a:scene3d>
                  <a:camera prst="legacyPerspectiveFront">
                    <a:rot lat="20099996" lon="20099996" rev="0"/>
                  </a:camera>
                  <a:lightRig rig="legacyFlat2" dir="t"/>
                </a:scene3d>
                <a:sp3d extrusionH="430200" prstMaterial="legacyMatte">
                  <a:bevelT w="13500" h="13500" prst="angle"/>
                  <a:bevelB w="13500" h="13500" prst="angle"/>
                  <a:extrusionClr>
                    <a:schemeClr val="bg2"/>
                  </a:extrusionClr>
                </a:sp3d>
              </p:spPr>
              <p:txBody>
                <a:bodyPr wrap="none" anchor="ctr">
                  <a:flatTx/>
                </a:bodyPr>
                <a:lstStyle/>
                <a:p>
                  <a:endParaRPr lang="en-US"/>
                </a:p>
              </p:txBody>
            </p:sp>
          </p:grpSp>
        </p:grpSp>
        <p:sp>
          <p:nvSpPr>
            <p:cNvPr id="50187" name="Text Box 28"/>
            <p:cNvSpPr txBox="1">
              <a:spLocks noChangeArrowheads="1"/>
            </p:cNvSpPr>
            <p:nvPr/>
          </p:nvSpPr>
          <p:spPr bwMode="auto">
            <a:xfrm>
              <a:off x="174" y="3708"/>
              <a:ext cx="15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spcBef>
                  <a:spcPct val="50000"/>
                </a:spcBef>
              </a:pPr>
              <a:r>
                <a:rPr kumimoji="0" lang="en-GB" sz="1800">
                  <a:latin typeface="Arial" pitchFamily="34" charset="0"/>
                </a:rPr>
                <a:t>genome and protein databases</a:t>
              </a:r>
              <a:endParaRPr kumimoji="0" lang="en-US" sz="1800">
                <a:latin typeface="Arial" pitchFamily="34" charset="0"/>
              </a:endParaRPr>
            </a:p>
          </p:txBody>
        </p:sp>
      </p:grpSp>
      <p:sp>
        <p:nvSpPr>
          <p:cNvPr id="50185" name="Rectangle 29"/>
          <p:cNvSpPr>
            <a:spLocks noChangeArrowheads="1"/>
          </p:cNvSpPr>
          <p:nvPr/>
        </p:nvSpPr>
        <p:spPr bwMode="auto">
          <a:xfrm>
            <a:off x="431800" y="6464300"/>
            <a:ext cx="2273300" cy="20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6" name="Slide Number Placeholder 5"/>
          <p:cNvSpPr>
            <a:spLocks noGrp="1"/>
          </p:cNvSpPr>
          <p:nvPr>
            <p:ph type="sldNum" sz="quarter" idx="12"/>
          </p:nvPr>
        </p:nvSpPr>
        <p:spPr/>
        <p:txBody>
          <a:bodyPr/>
          <a:lstStyle/>
          <a:p>
            <a:pPr>
              <a:defRPr/>
            </a:pPr>
            <a:fld id="{907E8B50-EEFE-4742-BCDC-377997AC3008}"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1205" name="Rectangle 2"/>
          <p:cNvSpPr>
            <a:spLocks noGrp="1" noChangeArrowheads="1"/>
          </p:cNvSpPr>
          <p:nvPr>
            <p:ph type="title"/>
          </p:nvPr>
        </p:nvSpPr>
        <p:spPr/>
        <p:txBody>
          <a:bodyPr/>
          <a:lstStyle/>
          <a:p>
            <a:pPr eaLnBrk="1" hangingPunct="1"/>
            <a:r>
              <a:rPr lang="en-GB" smtClean="0"/>
              <a:t>What is the Gene Ontology?</a:t>
            </a:r>
            <a:endParaRPr lang="en-US" smtClean="0"/>
          </a:p>
        </p:txBody>
      </p:sp>
      <p:sp>
        <p:nvSpPr>
          <p:cNvPr id="51206" name="Rectangle 3"/>
          <p:cNvSpPr>
            <a:spLocks noGrp="1" noChangeArrowheads="1"/>
          </p:cNvSpPr>
          <p:nvPr>
            <p:ph type="body" idx="1"/>
          </p:nvPr>
        </p:nvSpPr>
        <p:spPr/>
        <p:txBody>
          <a:bodyPr/>
          <a:lstStyle/>
          <a:p>
            <a:pPr eaLnBrk="1" hangingPunct="1"/>
            <a:r>
              <a:rPr lang="en-GB" smtClean="0"/>
              <a:t>Allows biologists to make inferences across large numbers of genes without researching each one individually</a:t>
            </a:r>
          </a:p>
          <a:p>
            <a:pPr eaLnBrk="1" hangingPunct="1"/>
            <a:endParaRPr lang="en-GB" smtClean="0"/>
          </a:p>
          <a:p>
            <a:pPr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52229" name="Picture 2" descr="Yeast1"/>
          <p:cNvPicPr>
            <a:picLocks noGrp="1" noChangeAspect="1" noChangeArrowheads="1"/>
          </p:cNvPicPr>
          <p:nvPr>
            <p:ph/>
          </p:nvPr>
        </p:nvPicPr>
        <p:blipFill>
          <a:blip r:embed="rId3">
            <a:extLst>
              <a:ext uri="{28A0092B-C50C-407E-A947-70E740481C1C}">
                <a14:useLocalDpi xmlns:a14="http://schemas.microsoft.com/office/drawing/2010/main" val="0"/>
              </a:ext>
            </a:extLst>
          </a:blip>
          <a:srcRect l="76508" t="3537" r="15759" b="86800"/>
          <a:stretch>
            <a:fillRect/>
          </a:stretch>
        </p:blipFill>
        <p:spPr>
          <a:xfrm>
            <a:off x="5629275" y="563563"/>
            <a:ext cx="2901950" cy="3481387"/>
          </a:xfrm>
          <a:noFill/>
        </p:spPr>
      </p:pic>
      <p:pic>
        <p:nvPicPr>
          <p:cNvPr id="522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6026150"/>
            <a:ext cx="9126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971550"/>
            <a:ext cx="292576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5"/>
          <p:cNvSpPr txBox="1">
            <a:spLocks noChangeArrowheads="1"/>
          </p:cNvSpPr>
          <p:nvPr/>
        </p:nvSpPr>
        <p:spPr bwMode="auto">
          <a:xfrm>
            <a:off x="179388" y="6588125"/>
            <a:ext cx="8783637"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9pPr>
          </a:lstStyle>
          <a:p>
            <a:pPr eaLnBrk="1">
              <a:lnSpc>
                <a:spcPct val="97000"/>
              </a:lnSpc>
              <a:buClr>
                <a:srgbClr val="000000"/>
              </a:buClr>
              <a:buSzPct val="45000"/>
              <a:buFont typeface="StarSymbol" charset="0"/>
              <a:buNone/>
            </a:pPr>
            <a:r>
              <a:rPr kumimoji="0" lang="en-GB" sz="800">
                <a:solidFill>
                  <a:srgbClr val="3366FF"/>
                </a:solidFill>
              </a:rPr>
              <a:t>Copyright ©1998 by the National Academy of Sciences</a:t>
            </a:r>
          </a:p>
        </p:txBody>
      </p:sp>
      <p:sp>
        <p:nvSpPr>
          <p:cNvPr id="52233" name="Text Box 6"/>
          <p:cNvSpPr txBox="1">
            <a:spLocks noChangeArrowheads="1"/>
          </p:cNvSpPr>
          <p:nvPr/>
        </p:nvSpPr>
        <p:spPr bwMode="auto">
          <a:xfrm>
            <a:off x="179388" y="5894388"/>
            <a:ext cx="87836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kumimoji="1" sz="3200">
                <a:solidFill>
                  <a:schemeClr val="tx1"/>
                </a:solidFill>
                <a:latin typeface="Times New Roman" pitchFamily="18" charset="0"/>
              </a:defRPr>
            </a:lvl9pPr>
          </a:lstStyle>
          <a:p>
            <a:pPr algn="ctr" eaLnBrk="1">
              <a:lnSpc>
                <a:spcPct val="97000"/>
              </a:lnSpc>
              <a:buClr>
                <a:srgbClr val="000000"/>
              </a:buClr>
              <a:buSzPct val="45000"/>
              <a:buFont typeface="StarSymbol" charset="0"/>
              <a:buNone/>
            </a:pPr>
            <a:r>
              <a:rPr kumimoji="0" lang="en-GB" sz="1400" b="1">
                <a:solidFill>
                  <a:srgbClr val="000000"/>
                </a:solidFill>
                <a:latin typeface="Arial" pitchFamily="34" charset="0"/>
              </a:rPr>
              <a:t>Eisen, Michael B. et al. (1998) Proc. Natl. Acad. Sci. USA 95, 14863-14868</a:t>
            </a:r>
          </a:p>
        </p:txBody>
      </p:sp>
      <p:sp>
        <p:nvSpPr>
          <p:cNvPr id="52234" name="Line 7"/>
          <p:cNvSpPr>
            <a:spLocks noChangeShapeType="1"/>
          </p:cNvSpPr>
          <p:nvPr/>
        </p:nvSpPr>
        <p:spPr bwMode="auto">
          <a:xfrm>
            <a:off x="4295775" y="1219200"/>
            <a:ext cx="1447800" cy="10287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EE9D4D69-1D70-435C-88D9-8B19805A2509}"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53253" name="Picture 2" descr="amigo_grap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02263" y="1282700"/>
            <a:ext cx="3167062" cy="4854575"/>
          </a:xfrm>
          <a:noFill/>
        </p:spPr>
      </p:pic>
      <p:sp>
        <p:nvSpPr>
          <p:cNvPr id="53254" name="Rectangle 3"/>
          <p:cNvSpPr>
            <a:spLocks noGrp="1" noChangeArrowheads="1"/>
          </p:cNvSpPr>
          <p:nvPr>
            <p:ph type="title"/>
          </p:nvPr>
        </p:nvSpPr>
        <p:spPr/>
        <p:txBody>
          <a:bodyPr/>
          <a:lstStyle/>
          <a:p>
            <a:pPr eaLnBrk="1" hangingPunct="1"/>
            <a:r>
              <a:rPr lang="en-GB" smtClean="0"/>
              <a:t>GO structure</a:t>
            </a:r>
            <a:endParaRPr lang="en-US" smtClean="0"/>
          </a:p>
        </p:txBody>
      </p:sp>
      <p:sp>
        <p:nvSpPr>
          <p:cNvPr id="53255" name="Rectangle 4"/>
          <p:cNvSpPr>
            <a:spLocks noGrp="1" noChangeArrowheads="1"/>
          </p:cNvSpPr>
          <p:nvPr>
            <p:ph type="body" sz="half" idx="1"/>
          </p:nvPr>
        </p:nvSpPr>
        <p:spPr>
          <a:xfrm>
            <a:off x="419100" y="1714500"/>
            <a:ext cx="4686300" cy="4525963"/>
          </a:xfrm>
        </p:spPr>
        <p:txBody>
          <a:bodyPr/>
          <a:lstStyle/>
          <a:p>
            <a:pPr eaLnBrk="1" hangingPunct="1"/>
            <a:r>
              <a:rPr lang="en-GB" sz="2800" smtClean="0"/>
              <a:t>GO isn’t just a flat list of biological terms</a:t>
            </a:r>
          </a:p>
          <a:p>
            <a:pPr eaLnBrk="1" hangingPunct="1"/>
            <a:r>
              <a:rPr lang="en-GB" sz="2800" smtClean="0"/>
              <a:t>terms are related within a hierarchy</a:t>
            </a:r>
            <a:endParaRPr lang="en-US" sz="2800" smtClean="0"/>
          </a:p>
        </p:txBody>
      </p:sp>
      <p:pic>
        <p:nvPicPr>
          <p:cNvPr id="53256"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15662" t="15631" r="16357" b="31708"/>
          <a:stretch>
            <a:fillRect/>
          </a:stretch>
        </p:blipFill>
        <p:spPr>
          <a:xfrm>
            <a:off x="1182688" y="4038600"/>
            <a:ext cx="3722687" cy="2260600"/>
          </a:xfrm>
          <a:noFill/>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BE2CA103-B192-44C7-B5E6-D2A6C73BD0E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4277" name="Rectangle 2"/>
          <p:cNvSpPr>
            <a:spLocks noGrp="1" noChangeArrowheads="1"/>
          </p:cNvSpPr>
          <p:nvPr>
            <p:ph type="title"/>
          </p:nvPr>
        </p:nvSpPr>
        <p:spPr/>
        <p:txBody>
          <a:bodyPr/>
          <a:lstStyle/>
          <a:p>
            <a:pPr eaLnBrk="1" hangingPunct="1"/>
            <a:r>
              <a:rPr lang="en-GB" smtClean="0"/>
              <a:t>GO structure</a:t>
            </a:r>
            <a:endParaRPr lang="en-US" smtClean="0"/>
          </a:p>
        </p:txBody>
      </p:sp>
      <p:pic>
        <p:nvPicPr>
          <p:cNvPr id="5427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662" t="15631" r="16357" b="68170"/>
          <a:stretch>
            <a:fillRect/>
          </a:stretch>
        </p:blipFill>
        <p:spPr>
          <a:xfrm>
            <a:off x="606425" y="3225800"/>
            <a:ext cx="6362700" cy="955675"/>
          </a:xfrm>
          <a:noFill/>
        </p:spPr>
      </p:pic>
      <p:grpSp>
        <p:nvGrpSpPr>
          <p:cNvPr id="2" name="Group 4"/>
          <p:cNvGrpSpPr>
            <a:grpSpLocks/>
          </p:cNvGrpSpPr>
          <p:nvPr/>
        </p:nvGrpSpPr>
        <p:grpSpPr bwMode="auto">
          <a:xfrm>
            <a:off x="3511550" y="2987675"/>
            <a:ext cx="3452813" cy="996950"/>
            <a:chOff x="2212" y="1882"/>
            <a:chExt cx="2175" cy="628"/>
          </a:xfrm>
        </p:grpSpPr>
        <p:sp>
          <p:nvSpPr>
            <p:cNvPr id="54283" name="Line 5"/>
            <p:cNvSpPr>
              <a:spLocks noChangeShapeType="1"/>
            </p:cNvSpPr>
            <p:nvPr/>
          </p:nvSpPr>
          <p:spPr bwMode="auto">
            <a:xfrm flipH="1">
              <a:off x="2241" y="1893"/>
              <a:ext cx="2146" cy="341"/>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4" name="Line 6"/>
            <p:cNvSpPr>
              <a:spLocks noChangeShapeType="1"/>
            </p:cNvSpPr>
            <p:nvPr/>
          </p:nvSpPr>
          <p:spPr bwMode="auto">
            <a:xfrm flipH="1">
              <a:off x="2852" y="1886"/>
              <a:ext cx="1531" cy="416"/>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5" name="Line 7"/>
            <p:cNvSpPr>
              <a:spLocks noChangeShapeType="1"/>
            </p:cNvSpPr>
            <p:nvPr/>
          </p:nvSpPr>
          <p:spPr bwMode="auto">
            <a:xfrm flipH="1">
              <a:off x="2715" y="1884"/>
              <a:ext cx="1666" cy="504"/>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6" name="Line 8"/>
            <p:cNvSpPr>
              <a:spLocks noChangeShapeType="1"/>
            </p:cNvSpPr>
            <p:nvPr/>
          </p:nvSpPr>
          <p:spPr bwMode="auto">
            <a:xfrm flipH="1">
              <a:off x="2945" y="1885"/>
              <a:ext cx="1424" cy="53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7" name="Line 9"/>
            <p:cNvSpPr>
              <a:spLocks noChangeShapeType="1"/>
            </p:cNvSpPr>
            <p:nvPr/>
          </p:nvSpPr>
          <p:spPr bwMode="auto">
            <a:xfrm flipH="1">
              <a:off x="2212" y="1899"/>
              <a:ext cx="2156" cy="268"/>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Line 10"/>
            <p:cNvSpPr>
              <a:spLocks noChangeShapeType="1"/>
            </p:cNvSpPr>
            <p:nvPr/>
          </p:nvSpPr>
          <p:spPr bwMode="auto">
            <a:xfrm flipH="1">
              <a:off x="2977" y="1882"/>
              <a:ext cx="1373" cy="628"/>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5084763" y="2654300"/>
            <a:ext cx="2627312" cy="1428750"/>
            <a:chOff x="3203" y="1672"/>
            <a:chExt cx="1655" cy="900"/>
          </a:xfrm>
        </p:grpSpPr>
        <p:sp>
          <p:nvSpPr>
            <p:cNvPr id="54281" name="Line 12"/>
            <p:cNvSpPr>
              <a:spLocks noChangeShapeType="1"/>
            </p:cNvSpPr>
            <p:nvPr/>
          </p:nvSpPr>
          <p:spPr bwMode="auto">
            <a:xfrm flipH="1">
              <a:off x="3203" y="1882"/>
              <a:ext cx="1150" cy="6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2" name="Text Box 13"/>
            <p:cNvSpPr txBox="1">
              <a:spLocks noChangeArrowheads="1"/>
            </p:cNvSpPr>
            <p:nvPr/>
          </p:nvSpPr>
          <p:spPr bwMode="auto">
            <a:xfrm>
              <a:off x="4331" y="1672"/>
              <a:ext cx="527" cy="410"/>
            </a:xfrm>
            <a:prstGeom prst="rect">
              <a:avLst/>
            </a:prstGeom>
            <a:solidFill>
              <a:srgbClr val="FFCCFF"/>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spcBef>
                  <a:spcPct val="50000"/>
                </a:spcBef>
              </a:pPr>
              <a:r>
                <a:rPr kumimoji="0" lang="en-GB" sz="1800">
                  <a:latin typeface="Arial" pitchFamily="34" charset="0"/>
                </a:rPr>
                <a:t>gene A</a:t>
              </a:r>
              <a:endParaRPr kumimoji="0" lang="en-US" sz="1800">
                <a:latin typeface="Arial" pitchFamily="34" charset="0"/>
              </a:endParaRPr>
            </a:p>
          </p:txBody>
        </p:sp>
      </p:grpSp>
      <p:sp>
        <p:nvSpPr>
          <p:cNvPr id="4" name="Footer Placeholder 3"/>
          <p:cNvSpPr>
            <a:spLocks noGrp="1"/>
          </p:cNvSpPr>
          <p:nvPr>
            <p:ph type="ftr" sz="quarter" idx="11"/>
          </p:nvPr>
        </p:nvSpPr>
        <p:spPr/>
        <p:txBody>
          <a:bodyPr/>
          <a:lstStyle/>
          <a:p>
            <a:pPr>
              <a:defRPr/>
            </a:pPr>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pPr>
              <a:defRPr/>
            </a:pPr>
            <a:fld id="{907E8B50-EEFE-4742-BCDC-377997AC3008}"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5301" name="Rectangle 2"/>
          <p:cNvSpPr>
            <a:spLocks noGrp="1" noChangeArrowheads="1"/>
          </p:cNvSpPr>
          <p:nvPr>
            <p:ph type="title"/>
          </p:nvPr>
        </p:nvSpPr>
        <p:spPr/>
        <p:txBody>
          <a:bodyPr/>
          <a:lstStyle/>
          <a:p>
            <a:pPr eaLnBrk="1" hangingPunct="1"/>
            <a:r>
              <a:rPr lang="en-GB" smtClean="0"/>
              <a:t>GO structure</a:t>
            </a:r>
            <a:endParaRPr lang="en-US" smtClean="0"/>
          </a:p>
        </p:txBody>
      </p:sp>
      <p:sp>
        <p:nvSpPr>
          <p:cNvPr id="55302" name="Rectangle 3"/>
          <p:cNvSpPr>
            <a:spLocks noGrp="1" noChangeArrowheads="1"/>
          </p:cNvSpPr>
          <p:nvPr>
            <p:ph type="body" sz="half" idx="1"/>
          </p:nvPr>
        </p:nvSpPr>
        <p:spPr/>
        <p:txBody>
          <a:bodyPr/>
          <a:lstStyle/>
          <a:p>
            <a:pPr eaLnBrk="1" hangingPunct="1"/>
            <a:r>
              <a:rPr lang="en-GB" sz="2800" smtClean="0"/>
              <a:t>This means genes can be grouped according to user-defined levels</a:t>
            </a:r>
          </a:p>
          <a:p>
            <a:pPr eaLnBrk="1" hangingPunct="1"/>
            <a:r>
              <a:rPr lang="en-GB" sz="2800" smtClean="0"/>
              <a:t>Allows broad overview of gene set or genome</a:t>
            </a:r>
            <a:endParaRPr lang="en-US" sz="2800" smtClean="0"/>
          </a:p>
        </p:txBody>
      </p:sp>
      <p:pic>
        <p:nvPicPr>
          <p:cNvPr id="55303"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54200"/>
            <a:ext cx="4038600" cy="4016375"/>
          </a:xfrm>
          <a:noFill/>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D6283692-77FA-4C03-9387-103913637835}"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6325" name="Rectangle 2"/>
          <p:cNvSpPr>
            <a:spLocks noGrp="1" noChangeArrowheads="1"/>
          </p:cNvSpPr>
          <p:nvPr>
            <p:ph type="title"/>
          </p:nvPr>
        </p:nvSpPr>
        <p:spPr/>
        <p:txBody>
          <a:bodyPr/>
          <a:lstStyle/>
          <a:p>
            <a:pPr eaLnBrk="1" hangingPunct="1"/>
            <a:r>
              <a:rPr lang="en-US" smtClean="0"/>
              <a:t>How does GO work?</a:t>
            </a:r>
          </a:p>
        </p:txBody>
      </p:sp>
      <p:sp>
        <p:nvSpPr>
          <p:cNvPr id="519171" name="Rectangle 3"/>
          <p:cNvSpPr>
            <a:spLocks noGrp="1" noChangeArrowheads="1"/>
          </p:cNvSpPr>
          <p:nvPr>
            <p:ph type="body" idx="1"/>
          </p:nvPr>
        </p:nvSpPr>
        <p:spPr/>
        <p:txBody>
          <a:bodyPr/>
          <a:lstStyle/>
          <a:p>
            <a:pPr eaLnBrk="1" hangingPunct="1"/>
            <a:r>
              <a:rPr lang="en-US" smtClean="0"/>
              <a:t>GO is species independent</a:t>
            </a:r>
          </a:p>
          <a:p>
            <a:pPr lvl="1" eaLnBrk="1" hangingPunct="1"/>
            <a:r>
              <a:rPr lang="en-US" smtClean="0"/>
              <a:t>some terms, especially lower-level, detailed terms may be specific to a certain group</a:t>
            </a:r>
          </a:p>
          <a:p>
            <a:pPr lvl="2" eaLnBrk="1" hangingPunct="1"/>
            <a:r>
              <a:rPr lang="en-US" smtClean="0"/>
              <a:t>e.g. photosynthesis</a:t>
            </a:r>
          </a:p>
          <a:p>
            <a:pPr lvl="1" eaLnBrk="1" hangingPunct="1"/>
            <a:r>
              <a:rPr lang="en-US" smtClean="0"/>
              <a:t>But when collapsed up to the higher levels, terms are not dependent on species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57</a:t>
            </a:fld>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9171">
                                            <p:txEl>
                                              <p:pRg st="1" end="1"/>
                                            </p:txEl>
                                          </p:spTgt>
                                        </p:tgtEl>
                                        <p:attrNameLst>
                                          <p:attrName>style.visibility</p:attrName>
                                        </p:attrNameLst>
                                      </p:cBhvr>
                                      <p:to>
                                        <p:strVal val="visible"/>
                                      </p:to>
                                    </p:set>
                                    <p:anim calcmode="lin" valueType="num">
                                      <p:cBhvr additive="base">
                                        <p:cTn id="7" dur="500" fill="hold"/>
                                        <p:tgtEl>
                                          <p:spTgt spid="519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917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9171">
                                            <p:txEl>
                                              <p:pRg st="2" end="2"/>
                                            </p:txEl>
                                          </p:spTgt>
                                        </p:tgtEl>
                                        <p:attrNameLst>
                                          <p:attrName>style.visibility</p:attrName>
                                        </p:attrNameLst>
                                      </p:cBhvr>
                                      <p:to>
                                        <p:strVal val="visible"/>
                                      </p:to>
                                    </p:set>
                                    <p:anim calcmode="lin" valueType="num">
                                      <p:cBhvr additive="base">
                                        <p:cTn id="11" dur="500" fill="hold"/>
                                        <p:tgtEl>
                                          <p:spTgt spid="51917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9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19171">
                                            <p:txEl>
                                              <p:pRg st="3" end="3"/>
                                            </p:txEl>
                                          </p:spTgt>
                                        </p:tgtEl>
                                        <p:attrNameLst>
                                          <p:attrName>style.visibility</p:attrName>
                                        </p:attrNameLst>
                                      </p:cBhvr>
                                      <p:to>
                                        <p:strVal val="visible"/>
                                      </p:to>
                                    </p:set>
                                    <p:anim calcmode="lin" valueType="num">
                                      <p:cBhvr additive="base">
                                        <p:cTn id="17" dur="500" fill="hold"/>
                                        <p:tgtEl>
                                          <p:spTgt spid="51917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9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7349" name="Rectangle 2"/>
          <p:cNvSpPr>
            <a:spLocks noGrp="1" noChangeArrowheads="1"/>
          </p:cNvSpPr>
          <p:nvPr>
            <p:ph type="title"/>
          </p:nvPr>
        </p:nvSpPr>
        <p:spPr/>
        <p:txBody>
          <a:bodyPr/>
          <a:lstStyle/>
          <a:p>
            <a:pPr eaLnBrk="1" hangingPunct="1"/>
            <a:r>
              <a:rPr lang="en-US" smtClean="0"/>
              <a:t>How does GO work?</a:t>
            </a:r>
          </a:p>
        </p:txBody>
      </p:sp>
      <p:sp>
        <p:nvSpPr>
          <p:cNvPr id="521219"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What does the gene product do?</a:t>
            </a:r>
          </a:p>
          <a:p>
            <a:pPr eaLnBrk="1" hangingPunct="1"/>
            <a:r>
              <a:rPr lang="en-US" smtClean="0"/>
              <a:t>Where and when does it act?</a:t>
            </a:r>
          </a:p>
          <a:p>
            <a:pPr eaLnBrk="1" hangingPunct="1"/>
            <a:r>
              <a:rPr lang="en-US" smtClean="0"/>
              <a:t>Why does it perform these activities?</a:t>
            </a:r>
          </a:p>
        </p:txBody>
      </p:sp>
      <p:sp>
        <p:nvSpPr>
          <p:cNvPr id="57351" name="Text Box 4"/>
          <p:cNvSpPr txBox="1">
            <a:spLocks noChangeArrowheads="1"/>
          </p:cNvSpPr>
          <p:nvPr/>
        </p:nvSpPr>
        <p:spPr bwMode="auto">
          <a:xfrm>
            <a:off x="533400" y="1628775"/>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3600">
                <a:latin typeface="Lucida Grande" charset="0"/>
              </a:rPr>
              <a:t>What information might we want to capture about a gene product?</a:t>
            </a:r>
            <a:endParaRPr kumimoji="0" lang="en-US">
              <a:latin typeface="Lucida Grande" charset="0"/>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58</a:t>
            </a:fld>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1219">
                                            <p:txEl>
                                              <p:pRg st="3" end="3"/>
                                            </p:txEl>
                                          </p:spTgt>
                                        </p:tgtEl>
                                        <p:attrNameLst>
                                          <p:attrName>style.visibility</p:attrName>
                                        </p:attrNameLst>
                                      </p:cBhvr>
                                      <p:to>
                                        <p:strVal val="visible"/>
                                      </p:to>
                                    </p:set>
                                    <p:anim calcmode="lin" valueType="num">
                                      <p:cBhvr additive="base">
                                        <p:cTn id="7" dur="500" fill="hold"/>
                                        <p:tgtEl>
                                          <p:spTgt spid="52121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1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1219">
                                            <p:txEl>
                                              <p:pRg st="4" end="4"/>
                                            </p:txEl>
                                          </p:spTgt>
                                        </p:tgtEl>
                                        <p:attrNameLst>
                                          <p:attrName>style.visibility</p:attrName>
                                        </p:attrNameLst>
                                      </p:cBhvr>
                                      <p:to>
                                        <p:strVal val="visible"/>
                                      </p:to>
                                    </p:set>
                                    <p:anim calcmode="lin" valueType="num">
                                      <p:cBhvr additive="base">
                                        <p:cTn id="13" dur="500" fill="hold"/>
                                        <p:tgtEl>
                                          <p:spTgt spid="52121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1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1219">
                                            <p:txEl>
                                              <p:pRg st="5" end="5"/>
                                            </p:txEl>
                                          </p:spTgt>
                                        </p:tgtEl>
                                        <p:attrNameLst>
                                          <p:attrName>style.visibility</p:attrName>
                                        </p:attrNameLst>
                                      </p:cBhvr>
                                      <p:to>
                                        <p:strVal val="visible"/>
                                      </p:to>
                                    </p:set>
                                    <p:anim calcmode="lin" valueType="num">
                                      <p:cBhvr additive="base">
                                        <p:cTn id="19" dur="500" fill="hold"/>
                                        <p:tgtEl>
                                          <p:spTgt spid="52121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1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8373" name="Rectangle 2"/>
          <p:cNvSpPr>
            <a:spLocks noGrp="1" noChangeArrowheads="1"/>
          </p:cNvSpPr>
          <p:nvPr>
            <p:ph type="title"/>
          </p:nvPr>
        </p:nvSpPr>
        <p:spPr/>
        <p:txBody>
          <a:bodyPr/>
          <a:lstStyle/>
          <a:p>
            <a:pPr eaLnBrk="1" hangingPunct="1"/>
            <a:r>
              <a:rPr lang="en-GB" smtClean="0"/>
              <a:t>GO structure</a:t>
            </a:r>
            <a:endParaRPr lang="en-US" smtClean="0"/>
          </a:p>
        </p:txBody>
      </p:sp>
      <p:sp>
        <p:nvSpPr>
          <p:cNvPr id="523267" name="Rectangle 3"/>
          <p:cNvSpPr>
            <a:spLocks noGrp="1" noChangeArrowheads="1"/>
          </p:cNvSpPr>
          <p:nvPr>
            <p:ph type="body" idx="1"/>
          </p:nvPr>
        </p:nvSpPr>
        <p:spPr/>
        <p:txBody>
          <a:bodyPr/>
          <a:lstStyle/>
          <a:p>
            <a:pPr eaLnBrk="1" hangingPunct="1"/>
            <a:r>
              <a:rPr lang="en-GB" smtClean="0"/>
              <a:t>GO terms divided into three parts:</a:t>
            </a:r>
          </a:p>
          <a:p>
            <a:pPr lvl="1" eaLnBrk="1" hangingPunct="1"/>
            <a:r>
              <a:rPr lang="en-US" smtClean="0"/>
              <a:t>cellular component</a:t>
            </a:r>
          </a:p>
          <a:p>
            <a:pPr lvl="1" eaLnBrk="1" hangingPunct="1"/>
            <a:r>
              <a:rPr lang="en-US" smtClean="0"/>
              <a:t>molecular function</a:t>
            </a:r>
          </a:p>
          <a:p>
            <a:pPr lvl="1" eaLnBrk="1" hangingPunct="1"/>
            <a:r>
              <a:rPr lang="en-US" smtClean="0"/>
              <a:t>biological process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3267">
                                            <p:txEl>
                                              <p:pRg st="1" end="1"/>
                                            </p:txEl>
                                          </p:spTgt>
                                        </p:tgtEl>
                                        <p:attrNameLst>
                                          <p:attrName>style.visibility</p:attrName>
                                        </p:attrNameLst>
                                      </p:cBhvr>
                                      <p:to>
                                        <p:strVal val="visible"/>
                                      </p:to>
                                    </p:set>
                                    <p:anim calcmode="lin" valueType="num">
                                      <p:cBhvr additive="base">
                                        <p:cTn id="7" dur="500" fill="hold"/>
                                        <p:tgtEl>
                                          <p:spTgt spid="5232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3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3267">
                                            <p:txEl>
                                              <p:pRg st="2" end="2"/>
                                            </p:txEl>
                                          </p:spTgt>
                                        </p:tgtEl>
                                        <p:attrNameLst>
                                          <p:attrName>style.visibility</p:attrName>
                                        </p:attrNameLst>
                                      </p:cBhvr>
                                      <p:to>
                                        <p:strVal val="visible"/>
                                      </p:to>
                                    </p:set>
                                    <p:anim calcmode="lin" valueType="num">
                                      <p:cBhvr additive="base">
                                        <p:cTn id="13" dur="500" fill="hold"/>
                                        <p:tgtEl>
                                          <p:spTgt spid="5232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3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3267">
                                            <p:txEl>
                                              <p:pRg st="3" end="3"/>
                                            </p:txEl>
                                          </p:spTgt>
                                        </p:tgtEl>
                                        <p:attrNameLst>
                                          <p:attrName>style.visibility</p:attrName>
                                        </p:attrNameLst>
                                      </p:cBhvr>
                                      <p:to>
                                        <p:strVal val="visible"/>
                                      </p:to>
                                    </p:set>
                                    <p:anim calcmode="lin" valueType="num">
                                      <p:cBhvr additive="base">
                                        <p:cTn id="19" dur="500" fill="hold"/>
                                        <p:tgtEl>
                                          <p:spTgt spid="523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3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Expansion of Sequence Info</a:t>
            </a:r>
            <a:endParaRPr lang="en-US" dirty="0"/>
          </a:p>
        </p:txBody>
      </p:sp>
      <p:sp>
        <p:nvSpPr>
          <p:cNvPr id="3" name="Date Placeholder 2"/>
          <p:cNvSpPr>
            <a:spLocks noGrp="1"/>
          </p:cNvSpPr>
          <p:nvPr>
            <p:ph type="dt" sz="half" idx="10"/>
          </p:nvPr>
        </p:nvSpPr>
        <p:spPr/>
        <p:txBody>
          <a:bodyPr/>
          <a:lstStyle/>
          <a:p>
            <a:pPr>
              <a:defRPr/>
            </a:pPr>
            <a:r>
              <a:rPr lang="en-US" smtClean="0"/>
              <a:t>May 5, 2015</a:t>
            </a:r>
            <a:endParaRPr lang="en-US"/>
          </a:p>
        </p:txBody>
      </p:sp>
      <p:sp>
        <p:nvSpPr>
          <p:cNvPr id="4" name="Footer Placeholder 3"/>
          <p:cNvSpPr>
            <a:spLocks noGrp="1"/>
          </p:cNvSpPr>
          <p:nvPr>
            <p:ph type="ftr" sz="quarter" idx="11"/>
          </p:nvPr>
        </p:nvSpPr>
        <p:spPr/>
        <p:txBody>
          <a:bodyPr/>
          <a:lstStyle/>
          <a:p>
            <a:pPr>
              <a:defRPr/>
            </a:pPr>
            <a:r>
              <a:rPr lang="en-US" smtClean="0"/>
              <a:t>SPH 247 Statistical Analysis of Laboratory Data</a:t>
            </a:r>
            <a:endParaRPr lang="en-US"/>
          </a:p>
        </p:txBody>
      </p:sp>
      <p:sp>
        <p:nvSpPr>
          <p:cNvPr id="5" name="Slide Number Placeholder 4"/>
          <p:cNvSpPr>
            <a:spLocks noGrp="1"/>
          </p:cNvSpPr>
          <p:nvPr>
            <p:ph type="sldNum" sz="quarter" idx="12"/>
          </p:nvPr>
        </p:nvSpPr>
        <p:spPr/>
        <p:txBody>
          <a:bodyPr/>
          <a:lstStyle/>
          <a:p>
            <a:pPr>
              <a:defRPr/>
            </a:pPr>
            <a:fld id="{900BB28E-AF06-415B-876D-1FE4A08CD51F}" type="slidenum">
              <a:rPr lang="en-US" smtClean="0"/>
              <a:pPr>
                <a:defRPr/>
              </a:pPr>
              <a:t>6</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51504"/>
            <a:ext cx="5715000" cy="570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3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59397" name="Rectangle 2"/>
          <p:cNvSpPr>
            <a:spLocks noGrp="1" noChangeArrowheads="1"/>
          </p:cNvSpPr>
          <p:nvPr>
            <p:ph type="title"/>
          </p:nvPr>
        </p:nvSpPr>
        <p:spPr/>
        <p:txBody>
          <a:bodyPr/>
          <a:lstStyle/>
          <a:p>
            <a:pPr eaLnBrk="1" hangingPunct="1"/>
            <a:r>
              <a:rPr lang="en-US" smtClean="0"/>
              <a:t>Cellular Component</a:t>
            </a:r>
          </a:p>
        </p:txBody>
      </p:sp>
      <p:sp>
        <p:nvSpPr>
          <p:cNvPr id="59398" name="Rectangle 3"/>
          <p:cNvSpPr>
            <a:spLocks noGrp="1" noChangeArrowheads="1"/>
          </p:cNvSpPr>
          <p:nvPr>
            <p:ph type="body" idx="1"/>
          </p:nvPr>
        </p:nvSpPr>
        <p:spPr/>
        <p:txBody>
          <a:bodyPr/>
          <a:lstStyle/>
          <a:p>
            <a:pPr eaLnBrk="1" hangingPunct="1"/>
            <a:r>
              <a:rPr lang="en-US" smtClean="0"/>
              <a:t>where a gene product acts</a:t>
            </a:r>
          </a:p>
        </p:txBody>
      </p:sp>
      <p:grpSp>
        <p:nvGrpSpPr>
          <p:cNvPr id="2" name="Group 4"/>
          <p:cNvGrpSpPr>
            <a:grpSpLocks/>
          </p:cNvGrpSpPr>
          <p:nvPr/>
        </p:nvGrpSpPr>
        <p:grpSpPr bwMode="auto">
          <a:xfrm>
            <a:off x="2517775" y="2057400"/>
            <a:ext cx="4114800" cy="4495800"/>
            <a:chOff x="1680" y="1296"/>
            <a:chExt cx="2592" cy="2832"/>
          </a:xfrm>
        </p:grpSpPr>
        <p:pic>
          <p:nvPicPr>
            <p:cNvPr id="594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 y="1392"/>
              <a:ext cx="255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6"/>
            <p:cNvSpPr>
              <a:spLocks noChangeArrowheads="1"/>
            </p:cNvSpPr>
            <p:nvPr/>
          </p:nvSpPr>
          <p:spPr bwMode="auto">
            <a:xfrm>
              <a:off x="1824" y="1296"/>
              <a:ext cx="2112"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402" name="Rectangle 7"/>
            <p:cNvSpPr>
              <a:spLocks noChangeArrowheads="1"/>
            </p:cNvSpPr>
            <p:nvPr/>
          </p:nvSpPr>
          <p:spPr bwMode="auto">
            <a:xfrm>
              <a:off x="1680" y="3792"/>
              <a:ext cx="1104"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907E8B50-EEFE-4742-BCDC-377997AC3008}" type="slidenum">
              <a:rPr lang="en-US" smtClean="0"/>
              <a:pPr>
                <a:defRPr/>
              </a:pPr>
              <a:t>60</a:t>
            </a:fld>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0421" name="Rectangle 2"/>
          <p:cNvSpPr>
            <a:spLocks noGrp="1" noChangeArrowheads="1"/>
          </p:cNvSpPr>
          <p:nvPr>
            <p:ph type="title"/>
          </p:nvPr>
        </p:nvSpPr>
        <p:spPr/>
        <p:txBody>
          <a:bodyPr/>
          <a:lstStyle/>
          <a:p>
            <a:pPr eaLnBrk="1" hangingPunct="1"/>
            <a:r>
              <a:rPr lang="en-US" smtClean="0"/>
              <a:t>Cellular Component</a:t>
            </a:r>
          </a:p>
        </p:txBody>
      </p:sp>
      <p:grpSp>
        <p:nvGrpSpPr>
          <p:cNvPr id="60422" name="Group 3"/>
          <p:cNvGrpSpPr>
            <a:grpSpLocks/>
          </p:cNvGrpSpPr>
          <p:nvPr/>
        </p:nvGrpSpPr>
        <p:grpSpPr bwMode="auto">
          <a:xfrm>
            <a:off x="727075" y="1828800"/>
            <a:ext cx="7696200" cy="4267200"/>
            <a:chOff x="480" y="1152"/>
            <a:chExt cx="4848" cy="2688"/>
          </a:xfrm>
        </p:grpSpPr>
        <p:pic>
          <p:nvPicPr>
            <p:cNvPr id="604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208"/>
              <a:ext cx="4848"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5"/>
            <p:cNvSpPr>
              <a:spLocks noChangeArrowheads="1"/>
            </p:cNvSpPr>
            <p:nvPr/>
          </p:nvSpPr>
          <p:spPr bwMode="auto">
            <a:xfrm>
              <a:off x="1392" y="1152"/>
              <a:ext cx="2832" cy="19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60425" name="Rectangle 6"/>
            <p:cNvSpPr>
              <a:spLocks noChangeArrowheads="1"/>
            </p:cNvSpPr>
            <p:nvPr/>
          </p:nvSpPr>
          <p:spPr bwMode="auto">
            <a:xfrm>
              <a:off x="4128" y="1584"/>
              <a:ext cx="960" cy="240"/>
            </a:xfrm>
            <a:prstGeom prst="rect">
              <a:avLst/>
            </a:prstGeom>
            <a:solidFill>
              <a:srgbClr val="FFFFFF"/>
            </a:solidFill>
            <a:ln w="9525">
              <a:solidFill>
                <a:srgbClr val="FFFFFF"/>
              </a:solidFill>
              <a:miter lim="800000"/>
              <a:headEnd/>
              <a:tailEnd/>
            </a:ln>
          </p:spPr>
          <p:txBody>
            <a:bodyPr wrap="none" anchor="ctr"/>
            <a:lstStyle/>
            <a:p>
              <a:endParaRPr lang="en-US"/>
            </a:p>
          </p:txBody>
        </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1445" name="Rectangle 2"/>
          <p:cNvSpPr>
            <a:spLocks noGrp="1" noChangeArrowheads="1"/>
          </p:cNvSpPr>
          <p:nvPr>
            <p:ph type="title"/>
          </p:nvPr>
        </p:nvSpPr>
        <p:spPr/>
        <p:txBody>
          <a:bodyPr/>
          <a:lstStyle/>
          <a:p>
            <a:pPr eaLnBrk="1" hangingPunct="1"/>
            <a:r>
              <a:rPr lang="en-US" smtClean="0"/>
              <a:t>Cellular Component</a:t>
            </a:r>
          </a:p>
        </p:txBody>
      </p:sp>
      <p:grpSp>
        <p:nvGrpSpPr>
          <p:cNvPr id="61446" name="Group 3"/>
          <p:cNvGrpSpPr>
            <a:grpSpLocks/>
          </p:cNvGrpSpPr>
          <p:nvPr/>
        </p:nvGrpSpPr>
        <p:grpSpPr bwMode="auto">
          <a:xfrm>
            <a:off x="2601913" y="1219200"/>
            <a:ext cx="3933825" cy="4948238"/>
            <a:chOff x="1639" y="960"/>
            <a:chExt cx="2478" cy="3117"/>
          </a:xfrm>
        </p:grpSpPr>
        <p:pic>
          <p:nvPicPr>
            <p:cNvPr id="614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 y="1008"/>
              <a:ext cx="2478" cy="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5"/>
            <p:cNvSpPr>
              <a:spLocks noChangeArrowheads="1"/>
            </p:cNvSpPr>
            <p:nvPr/>
          </p:nvSpPr>
          <p:spPr bwMode="auto">
            <a:xfrm>
              <a:off x="2016" y="960"/>
              <a:ext cx="1536" cy="19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61449" name="Rectangle 6"/>
            <p:cNvSpPr>
              <a:spLocks noChangeArrowheads="1"/>
            </p:cNvSpPr>
            <p:nvPr/>
          </p:nvSpPr>
          <p:spPr bwMode="auto">
            <a:xfrm>
              <a:off x="2976" y="3648"/>
              <a:ext cx="1056" cy="192"/>
            </a:xfrm>
            <a:prstGeom prst="rect">
              <a:avLst/>
            </a:prstGeom>
            <a:solidFill>
              <a:srgbClr val="FFFFFF"/>
            </a:solidFill>
            <a:ln w="9525">
              <a:solidFill>
                <a:srgbClr val="FFFFFF"/>
              </a:solidFill>
              <a:miter lim="800000"/>
              <a:headEnd/>
              <a:tailEnd/>
            </a:ln>
          </p:spPr>
          <p:txBody>
            <a:bodyPr wrap="none" anchor="ctr"/>
            <a:lstStyle/>
            <a:p>
              <a:endParaRPr lang="en-US"/>
            </a:p>
          </p:txBody>
        </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2469" name="Rectangle 2"/>
          <p:cNvSpPr>
            <a:spLocks noGrp="1" noChangeArrowheads="1"/>
          </p:cNvSpPr>
          <p:nvPr>
            <p:ph type="title"/>
          </p:nvPr>
        </p:nvSpPr>
        <p:spPr/>
        <p:txBody>
          <a:bodyPr/>
          <a:lstStyle/>
          <a:p>
            <a:pPr eaLnBrk="1" hangingPunct="1"/>
            <a:r>
              <a:rPr lang="en-US" smtClean="0"/>
              <a:t>Cellular Component</a:t>
            </a:r>
          </a:p>
        </p:txBody>
      </p:sp>
      <p:sp>
        <p:nvSpPr>
          <p:cNvPr id="528387" name="Rectangle 3"/>
          <p:cNvSpPr>
            <a:spLocks noGrp="1" noChangeArrowheads="1"/>
          </p:cNvSpPr>
          <p:nvPr>
            <p:ph type="body" idx="1"/>
          </p:nvPr>
        </p:nvSpPr>
        <p:spPr>
          <a:xfrm>
            <a:off x="457200" y="5321300"/>
            <a:ext cx="8229600" cy="927100"/>
          </a:xfrm>
        </p:spPr>
        <p:txBody>
          <a:bodyPr/>
          <a:lstStyle/>
          <a:p>
            <a:pPr eaLnBrk="1" hangingPunct="1"/>
            <a:r>
              <a:rPr lang="en-US" sz="2800" dirty="0" smtClean="0"/>
              <a:t>Enzyme complexes in the component ontology refer to places, not activities.</a:t>
            </a:r>
          </a:p>
        </p:txBody>
      </p:sp>
      <p:grpSp>
        <p:nvGrpSpPr>
          <p:cNvPr id="62471" name="Group 4"/>
          <p:cNvGrpSpPr>
            <a:grpSpLocks/>
          </p:cNvGrpSpPr>
          <p:nvPr/>
        </p:nvGrpSpPr>
        <p:grpSpPr bwMode="auto">
          <a:xfrm>
            <a:off x="914400" y="1295400"/>
            <a:ext cx="6248400" cy="3810000"/>
            <a:chOff x="768" y="1152"/>
            <a:chExt cx="4124" cy="2647"/>
          </a:xfrm>
        </p:grpSpPr>
        <p:pic>
          <p:nvPicPr>
            <p:cNvPr id="624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1152"/>
              <a:ext cx="4021" cy="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6"/>
            <p:cNvSpPr>
              <a:spLocks noChangeArrowheads="1"/>
            </p:cNvSpPr>
            <p:nvPr/>
          </p:nvSpPr>
          <p:spPr bwMode="auto">
            <a:xfrm>
              <a:off x="864" y="1152"/>
              <a:ext cx="1488" cy="43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62474" name="Rectangle 7"/>
            <p:cNvSpPr>
              <a:spLocks noChangeArrowheads="1"/>
            </p:cNvSpPr>
            <p:nvPr/>
          </p:nvSpPr>
          <p:spPr bwMode="auto">
            <a:xfrm>
              <a:off x="1008" y="1440"/>
              <a:ext cx="1200" cy="288"/>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62475" name="Rectangle 8"/>
            <p:cNvSpPr>
              <a:spLocks noChangeArrowheads="1"/>
            </p:cNvSpPr>
            <p:nvPr/>
          </p:nvSpPr>
          <p:spPr bwMode="auto">
            <a:xfrm>
              <a:off x="768" y="3072"/>
              <a:ext cx="1200" cy="288"/>
            </a:xfrm>
            <a:prstGeom prst="rect">
              <a:avLst/>
            </a:prstGeom>
            <a:solidFill>
              <a:srgbClr val="FFFFFF"/>
            </a:solidFill>
            <a:ln w="9525">
              <a:solidFill>
                <a:srgbClr val="FFFFFF"/>
              </a:solidFill>
              <a:miter lim="800000"/>
              <a:headEnd/>
              <a:tailEnd/>
            </a:ln>
          </p:spPr>
          <p:txBody>
            <a:bodyPr wrap="none" anchor="ctr"/>
            <a:lstStyle/>
            <a:p>
              <a:endParaRPr lang="en-US"/>
            </a:p>
          </p:txBody>
        </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 calcmode="lin" valueType="num">
                                      <p:cBhvr additive="base">
                                        <p:cTn id="7" dur="500" fill="hold"/>
                                        <p:tgtEl>
                                          <p:spTgt spid="528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8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3493" name="Rectangle 2"/>
          <p:cNvSpPr>
            <a:spLocks noGrp="1" noChangeArrowheads="1"/>
          </p:cNvSpPr>
          <p:nvPr>
            <p:ph type="title"/>
          </p:nvPr>
        </p:nvSpPr>
        <p:spPr/>
        <p:txBody>
          <a:bodyPr/>
          <a:lstStyle/>
          <a:p>
            <a:pPr eaLnBrk="1" hangingPunct="1"/>
            <a:r>
              <a:rPr lang="en-US" dirty="0" smtClean="0"/>
              <a:t>Molecular Function</a:t>
            </a:r>
          </a:p>
        </p:txBody>
      </p:sp>
      <p:sp>
        <p:nvSpPr>
          <p:cNvPr id="63494" name="Rectangle 3"/>
          <p:cNvSpPr>
            <a:spLocks noGrp="1" noChangeArrowheads="1"/>
          </p:cNvSpPr>
          <p:nvPr>
            <p:ph type="body" sz="half" idx="1"/>
          </p:nvPr>
        </p:nvSpPr>
        <p:spPr>
          <a:xfrm>
            <a:off x="457200" y="1600200"/>
            <a:ext cx="7696200" cy="4525963"/>
          </a:xfrm>
        </p:spPr>
        <p:txBody>
          <a:bodyPr/>
          <a:lstStyle/>
          <a:p>
            <a:pPr eaLnBrk="1" hangingPunct="1"/>
            <a:r>
              <a:rPr lang="en-US" sz="2800" dirty="0" smtClean="0"/>
              <a:t>activities or </a:t>
            </a:r>
            <a:r>
              <a:rPr lang="en-US" sz="2800" dirty="0" smtClean="0">
                <a:latin typeface="Lucida Grande" charset="0"/>
              </a:rPr>
              <a:t>“</a:t>
            </a:r>
            <a:r>
              <a:rPr lang="en-US" sz="2800" dirty="0" smtClean="0"/>
              <a:t>jobs</a:t>
            </a:r>
            <a:r>
              <a:rPr lang="en-US" sz="2800" dirty="0" smtClean="0">
                <a:latin typeface="Lucida Grande" charset="0"/>
              </a:rPr>
              <a:t>”</a:t>
            </a:r>
            <a:r>
              <a:rPr lang="en-US" sz="2800" dirty="0" smtClean="0"/>
              <a:t> of a gene product</a:t>
            </a:r>
          </a:p>
        </p:txBody>
      </p:sp>
      <p:sp>
        <p:nvSpPr>
          <p:cNvPr id="63495" name="Text Box 4"/>
          <p:cNvSpPr txBox="1">
            <a:spLocks noChangeArrowheads="1"/>
          </p:cNvSpPr>
          <p:nvPr/>
        </p:nvSpPr>
        <p:spPr bwMode="auto">
          <a:xfrm>
            <a:off x="581025" y="5819775"/>
            <a:ext cx="783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spcBef>
                <a:spcPct val="50000"/>
              </a:spcBef>
            </a:pPr>
            <a:r>
              <a:rPr kumimoji="0" lang="en-US" sz="2400" dirty="0">
                <a:latin typeface="Arial" pitchFamily="34" charset="0"/>
              </a:rPr>
              <a:t>glucose-6-phosphate </a:t>
            </a:r>
            <a:r>
              <a:rPr kumimoji="0" lang="en-US" sz="2400" dirty="0" err="1">
                <a:latin typeface="Arial" pitchFamily="34" charset="0"/>
              </a:rPr>
              <a:t>isomerase</a:t>
            </a:r>
            <a:r>
              <a:rPr kumimoji="0" lang="en-US" sz="2400" dirty="0">
                <a:latin typeface="Arial" pitchFamily="34" charset="0"/>
              </a:rPr>
              <a:t> activity</a:t>
            </a:r>
          </a:p>
        </p:txBody>
      </p:sp>
      <p:pic>
        <p:nvPicPr>
          <p:cNvPr id="63496" name="Picture 5" descr="Senza nom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52813" y="2295525"/>
            <a:ext cx="2184400" cy="3297238"/>
          </a:xfrm>
          <a:noFill/>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D6283692-77FA-4C03-9387-103913637835}" type="slidenum">
              <a:rPr lang="en-US" smtClean="0"/>
              <a:pPr>
                <a:defRPr/>
              </a:pPr>
              <a:t>64</a:t>
            </a:fld>
            <a:endParaRPr lang="en-US"/>
          </a:p>
        </p:txBody>
      </p:sp>
    </p:spTree>
  </p:cSld>
  <p:clrMapOvr>
    <a:masterClrMapping/>
  </p:clrMapOvr>
  <p:transition>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4517" name="Rectangle 2"/>
          <p:cNvSpPr>
            <a:spLocks noGrp="1" noChangeArrowheads="1"/>
          </p:cNvSpPr>
          <p:nvPr>
            <p:ph type="title"/>
          </p:nvPr>
        </p:nvSpPr>
        <p:spPr/>
        <p:txBody>
          <a:bodyPr/>
          <a:lstStyle/>
          <a:p>
            <a:pPr eaLnBrk="1" hangingPunct="1"/>
            <a:r>
              <a:rPr lang="en-US" smtClean="0"/>
              <a:t>Molecular Function</a:t>
            </a:r>
          </a:p>
        </p:txBody>
      </p:sp>
      <p:pic>
        <p:nvPicPr>
          <p:cNvPr id="645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219200"/>
            <a:ext cx="5522912"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4"/>
          <p:cNvSpPr>
            <a:spLocks noGrp="1" noChangeArrowheads="1"/>
          </p:cNvSpPr>
          <p:nvPr>
            <p:ph type="body" idx="1"/>
          </p:nvPr>
        </p:nvSpPr>
        <p:spPr>
          <a:xfrm>
            <a:off x="457200" y="5562600"/>
            <a:ext cx="8229600" cy="533400"/>
          </a:xfrm>
          <a:solidFill>
            <a:srgbClr val="FFFFFF"/>
          </a:solidFill>
        </p:spPr>
        <p:txBody>
          <a:bodyPr/>
          <a:lstStyle/>
          <a:p>
            <a:pPr algn="ctr" eaLnBrk="1" hangingPunct="1">
              <a:buFontTx/>
              <a:buNone/>
            </a:pPr>
            <a:r>
              <a:rPr lang="en-US" dirty="0" smtClean="0"/>
              <a:t>insulin binding insulin receptor activity</a:t>
            </a:r>
          </a:p>
        </p:txBody>
      </p:sp>
      <p:sp>
        <p:nvSpPr>
          <p:cNvPr id="2" name="Footer Placeholder 1"/>
          <p:cNvSpPr>
            <a:spLocks noGrp="1"/>
          </p:cNvSpPr>
          <p:nvPr>
            <p:ph type="ftr" sz="quarter" idx="11"/>
          </p:nvPr>
        </p:nvSpPr>
        <p:spPr/>
        <p:txBody>
          <a:bodyPr/>
          <a:lstStyle/>
          <a:p>
            <a:pPr>
              <a:defRPr/>
            </a:pPr>
            <a:r>
              <a:rPr lang="en-US" dirty="0" smtClean="0"/>
              <a:t>SPH 247 Statistical Analysis of Laboratory Data</a:t>
            </a:r>
            <a:endParaRPr lang="en-US" dirty="0"/>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6565" name="Rectangle 2"/>
          <p:cNvSpPr>
            <a:spLocks noGrp="1" noChangeArrowheads="1"/>
          </p:cNvSpPr>
          <p:nvPr>
            <p:ph type="title"/>
          </p:nvPr>
        </p:nvSpPr>
        <p:spPr/>
        <p:txBody>
          <a:bodyPr/>
          <a:lstStyle/>
          <a:p>
            <a:pPr eaLnBrk="1" hangingPunct="1"/>
            <a:r>
              <a:rPr lang="en-US" smtClean="0"/>
              <a:t>Molecular Function</a:t>
            </a:r>
          </a:p>
        </p:txBody>
      </p:sp>
      <p:sp>
        <p:nvSpPr>
          <p:cNvPr id="66566" name="Rectangle 3"/>
          <p:cNvSpPr>
            <a:spLocks noGrp="1" noChangeArrowheads="1"/>
          </p:cNvSpPr>
          <p:nvPr>
            <p:ph type="body" idx="1"/>
          </p:nvPr>
        </p:nvSpPr>
        <p:spPr>
          <a:xfrm>
            <a:off x="534988" y="1676400"/>
            <a:ext cx="7927975" cy="4370388"/>
          </a:xfrm>
          <a:solidFill>
            <a:srgbClr val="FFFFFF"/>
          </a:solidFill>
        </p:spPr>
        <p:txBody>
          <a:bodyPr/>
          <a:lstStyle/>
          <a:p>
            <a:pPr eaLnBrk="1" hangingPunct="1"/>
            <a:r>
              <a:rPr lang="en-US" smtClean="0"/>
              <a:t>A gene product may have several functions; a function term refers to a single reaction or activity, not a gene product.</a:t>
            </a:r>
          </a:p>
          <a:p>
            <a:pPr eaLnBrk="1" hangingPunct="1"/>
            <a:r>
              <a:rPr lang="en-US" smtClean="0"/>
              <a:t>Sets of functions make up a biological process.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7589" name="Rectangle 2"/>
          <p:cNvSpPr>
            <a:spLocks noGrp="1" noChangeArrowheads="1"/>
          </p:cNvSpPr>
          <p:nvPr>
            <p:ph type="title"/>
          </p:nvPr>
        </p:nvSpPr>
        <p:spPr>
          <a:xfrm>
            <a:off x="457200" y="274638"/>
            <a:ext cx="8229600" cy="792162"/>
          </a:xfrm>
        </p:spPr>
        <p:txBody>
          <a:bodyPr/>
          <a:lstStyle/>
          <a:p>
            <a:pPr eaLnBrk="1" hangingPunct="1"/>
            <a:r>
              <a:rPr lang="en-US" smtClean="0"/>
              <a:t>Biological Process</a:t>
            </a:r>
          </a:p>
        </p:txBody>
      </p:sp>
      <p:sp>
        <p:nvSpPr>
          <p:cNvPr id="67590" name="Rectangle 3"/>
          <p:cNvSpPr>
            <a:spLocks noGrp="1" noChangeArrowheads="1"/>
          </p:cNvSpPr>
          <p:nvPr>
            <p:ph type="body" idx="1"/>
          </p:nvPr>
        </p:nvSpPr>
        <p:spPr>
          <a:xfrm>
            <a:off x="457200" y="1066800"/>
            <a:ext cx="8229600" cy="4525963"/>
          </a:xfrm>
        </p:spPr>
        <p:txBody>
          <a:bodyPr/>
          <a:lstStyle/>
          <a:p>
            <a:pPr eaLnBrk="1" hangingPunct="1">
              <a:buFontTx/>
              <a:buNone/>
            </a:pPr>
            <a:r>
              <a:rPr lang="en-US" smtClean="0"/>
              <a:t>a commonly recognized series of events</a:t>
            </a:r>
          </a:p>
        </p:txBody>
      </p:sp>
      <p:sp>
        <p:nvSpPr>
          <p:cNvPr id="67591" name="Rectangle 4"/>
          <p:cNvSpPr>
            <a:spLocks noChangeArrowheads="1"/>
          </p:cNvSpPr>
          <p:nvPr/>
        </p:nvSpPr>
        <p:spPr bwMode="auto">
          <a:xfrm>
            <a:off x="457200" y="6172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endParaRPr kumimoji="0" lang="en-US">
              <a:latin typeface="Arial" pitchFamily="34" charset="0"/>
            </a:endParaRPr>
          </a:p>
        </p:txBody>
      </p:sp>
      <p:grpSp>
        <p:nvGrpSpPr>
          <p:cNvPr id="2" name="Group 5"/>
          <p:cNvGrpSpPr>
            <a:grpSpLocks/>
          </p:cNvGrpSpPr>
          <p:nvPr/>
        </p:nvGrpSpPr>
        <p:grpSpPr bwMode="auto">
          <a:xfrm>
            <a:off x="609600" y="1600200"/>
            <a:ext cx="8229600" cy="4665663"/>
            <a:chOff x="384" y="1384"/>
            <a:chExt cx="5184" cy="2939"/>
          </a:xfrm>
        </p:grpSpPr>
        <p:pic>
          <p:nvPicPr>
            <p:cNvPr id="675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 y="1384"/>
              <a:ext cx="4609" cy="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Rectangle 7"/>
            <p:cNvSpPr>
              <a:spLocks noChangeArrowheads="1"/>
            </p:cNvSpPr>
            <p:nvPr/>
          </p:nvSpPr>
          <p:spPr bwMode="auto">
            <a:xfrm>
              <a:off x="384" y="3891"/>
              <a:ext cx="51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kumimoji="0" lang="en-US">
                  <a:latin typeface="Arial" pitchFamily="34" charset="0"/>
                </a:rPr>
                <a:t>cell division</a:t>
              </a:r>
            </a:p>
          </p:txBody>
        </p:sp>
      </p:gr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907E8B50-EEFE-4742-BCDC-377997AC3008}" type="slidenum">
              <a:rPr lang="en-US" smtClean="0"/>
              <a:pPr>
                <a:defRPr/>
              </a:pPr>
              <a:t>67</a:t>
            </a:fld>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8613" name="Rectangle 2"/>
          <p:cNvSpPr>
            <a:spLocks noGrp="1" noChangeArrowheads="1"/>
          </p:cNvSpPr>
          <p:nvPr>
            <p:ph type="title"/>
          </p:nvPr>
        </p:nvSpPr>
        <p:spPr>
          <a:xfrm>
            <a:off x="457200" y="274638"/>
            <a:ext cx="8229600" cy="715962"/>
          </a:xfrm>
        </p:spPr>
        <p:txBody>
          <a:bodyPr/>
          <a:lstStyle/>
          <a:p>
            <a:pPr eaLnBrk="1" hangingPunct="1"/>
            <a:r>
              <a:rPr lang="en-US" sz="4000" smtClean="0"/>
              <a:t>Biological Process</a:t>
            </a:r>
          </a:p>
        </p:txBody>
      </p:sp>
      <p:sp>
        <p:nvSpPr>
          <p:cNvPr id="68614" name="Rectangle 3"/>
          <p:cNvSpPr>
            <a:spLocks noGrp="1" noChangeArrowheads="1"/>
          </p:cNvSpPr>
          <p:nvPr>
            <p:ph type="body" idx="1"/>
          </p:nvPr>
        </p:nvSpPr>
        <p:spPr>
          <a:xfrm>
            <a:off x="457200" y="5791200"/>
            <a:ext cx="8229600" cy="685800"/>
          </a:xfrm>
        </p:spPr>
        <p:txBody>
          <a:bodyPr/>
          <a:lstStyle/>
          <a:p>
            <a:pPr algn="ctr" eaLnBrk="1" hangingPunct="1">
              <a:buFontTx/>
              <a:buNone/>
            </a:pPr>
            <a:r>
              <a:rPr lang="en-US" smtClean="0"/>
              <a:t>transcription</a:t>
            </a:r>
          </a:p>
        </p:txBody>
      </p:sp>
      <p:pic>
        <p:nvPicPr>
          <p:cNvPr id="686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1295400"/>
            <a:ext cx="41021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68</a:t>
            </a:fld>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69637" name="Rectangle 2"/>
          <p:cNvSpPr>
            <a:spLocks noGrp="1" noChangeArrowheads="1"/>
          </p:cNvSpPr>
          <p:nvPr>
            <p:ph type="title"/>
          </p:nvPr>
        </p:nvSpPr>
        <p:spPr/>
        <p:txBody>
          <a:bodyPr/>
          <a:lstStyle/>
          <a:p>
            <a:pPr eaLnBrk="1" hangingPunct="1"/>
            <a:r>
              <a:rPr lang="en-US" smtClean="0"/>
              <a:t>Biological Process</a:t>
            </a:r>
          </a:p>
        </p:txBody>
      </p:sp>
      <p:sp>
        <p:nvSpPr>
          <p:cNvPr id="69638" name="Rectangle 3"/>
          <p:cNvSpPr>
            <a:spLocks noGrp="1" noChangeArrowheads="1"/>
          </p:cNvSpPr>
          <p:nvPr>
            <p:ph type="body" idx="1"/>
          </p:nvPr>
        </p:nvSpPr>
        <p:spPr>
          <a:xfrm>
            <a:off x="508000" y="5600700"/>
            <a:ext cx="8229600" cy="685800"/>
          </a:xfrm>
        </p:spPr>
        <p:txBody>
          <a:bodyPr/>
          <a:lstStyle/>
          <a:p>
            <a:pPr algn="ctr" eaLnBrk="1" hangingPunct="1">
              <a:buFontTx/>
              <a:buNone/>
            </a:pPr>
            <a:r>
              <a:rPr lang="en-US" dirty="0" smtClean="0"/>
              <a:t>regulation of gluconeogenesis</a:t>
            </a:r>
          </a:p>
        </p:txBody>
      </p:sp>
      <p:pic>
        <p:nvPicPr>
          <p:cNvPr id="696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1438275"/>
            <a:ext cx="2482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197" name="Text Box 2"/>
          <p:cNvSpPr txBox="1">
            <a:spLocks noChangeArrowheads="1"/>
          </p:cNvSpPr>
          <p:nvPr/>
        </p:nvSpPr>
        <p:spPr bwMode="auto">
          <a:xfrm>
            <a:off x="849313" y="2108200"/>
            <a:ext cx="76088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87338" algn="l"/>
                <a:tab pos="3030538" algn="l"/>
                <a:tab pos="4284663" algn="l"/>
                <a:tab pos="5884863" algn="l"/>
              </a:tabLst>
              <a:defRPr kumimoji="1" sz="3200">
                <a:solidFill>
                  <a:schemeClr val="tx1"/>
                </a:solidFill>
                <a:latin typeface="Times New Roman" pitchFamily="18" charset="0"/>
              </a:defRPr>
            </a:lvl1pPr>
            <a:lvl2pPr marL="742950" indent="-285750">
              <a:tabLst>
                <a:tab pos="287338" algn="l"/>
                <a:tab pos="3030538" algn="l"/>
                <a:tab pos="4284663" algn="l"/>
                <a:tab pos="5884863" algn="l"/>
              </a:tabLst>
              <a:defRPr kumimoji="1" sz="3200">
                <a:solidFill>
                  <a:schemeClr val="tx1"/>
                </a:solidFill>
                <a:latin typeface="Times New Roman" pitchFamily="18" charset="0"/>
              </a:defRPr>
            </a:lvl2pPr>
            <a:lvl3pPr marL="1143000" indent="-228600">
              <a:tabLst>
                <a:tab pos="287338" algn="l"/>
                <a:tab pos="3030538" algn="l"/>
                <a:tab pos="4284663" algn="l"/>
                <a:tab pos="5884863" algn="l"/>
              </a:tabLst>
              <a:defRPr kumimoji="1" sz="3200">
                <a:solidFill>
                  <a:schemeClr val="tx1"/>
                </a:solidFill>
                <a:latin typeface="Times New Roman" pitchFamily="18" charset="0"/>
              </a:defRPr>
            </a:lvl3pPr>
            <a:lvl4pPr marL="1600200" indent="-228600">
              <a:tabLst>
                <a:tab pos="287338" algn="l"/>
                <a:tab pos="3030538" algn="l"/>
                <a:tab pos="4284663" algn="l"/>
                <a:tab pos="5884863" algn="l"/>
              </a:tabLst>
              <a:defRPr kumimoji="1" sz="3200">
                <a:solidFill>
                  <a:schemeClr val="tx1"/>
                </a:solidFill>
                <a:latin typeface="Times New Roman" pitchFamily="18" charset="0"/>
              </a:defRPr>
            </a:lvl4pPr>
            <a:lvl5pPr marL="2057400" indent="-228600">
              <a:tabLst>
                <a:tab pos="287338" algn="l"/>
                <a:tab pos="3030538" algn="l"/>
                <a:tab pos="4284663" algn="l"/>
                <a:tab pos="5884863" algn="l"/>
              </a:tabLst>
              <a:defRPr kumimoji="1" sz="3200">
                <a:solidFill>
                  <a:schemeClr val="tx1"/>
                </a:solidFill>
                <a:latin typeface="Times New Roman" pitchFamily="18" charset="0"/>
              </a:defRPr>
            </a:lvl5pPr>
            <a:lvl6pPr marL="2514600" indent="-228600" eaLnBrk="0" fontAlgn="base" hangingPunct="0">
              <a:spcBef>
                <a:spcPct val="0"/>
              </a:spcBef>
              <a:spcAft>
                <a:spcPct val="0"/>
              </a:spcAft>
              <a:tabLst>
                <a:tab pos="287338" algn="l"/>
                <a:tab pos="3030538" algn="l"/>
                <a:tab pos="4284663" algn="l"/>
                <a:tab pos="5884863" algn="l"/>
              </a:tabLst>
              <a:defRPr kumimoji="1" sz="3200">
                <a:solidFill>
                  <a:schemeClr val="tx1"/>
                </a:solidFill>
                <a:latin typeface="Times New Roman" pitchFamily="18" charset="0"/>
              </a:defRPr>
            </a:lvl6pPr>
            <a:lvl7pPr marL="2971800" indent="-228600" eaLnBrk="0" fontAlgn="base" hangingPunct="0">
              <a:spcBef>
                <a:spcPct val="0"/>
              </a:spcBef>
              <a:spcAft>
                <a:spcPct val="0"/>
              </a:spcAft>
              <a:tabLst>
                <a:tab pos="287338" algn="l"/>
                <a:tab pos="3030538" algn="l"/>
                <a:tab pos="4284663" algn="l"/>
                <a:tab pos="5884863" algn="l"/>
              </a:tabLst>
              <a:defRPr kumimoji="1" sz="3200">
                <a:solidFill>
                  <a:schemeClr val="tx1"/>
                </a:solidFill>
                <a:latin typeface="Times New Roman" pitchFamily="18" charset="0"/>
              </a:defRPr>
            </a:lvl7pPr>
            <a:lvl8pPr marL="3429000" indent="-228600" eaLnBrk="0" fontAlgn="base" hangingPunct="0">
              <a:spcBef>
                <a:spcPct val="0"/>
              </a:spcBef>
              <a:spcAft>
                <a:spcPct val="0"/>
              </a:spcAft>
              <a:tabLst>
                <a:tab pos="287338" algn="l"/>
                <a:tab pos="3030538" algn="l"/>
                <a:tab pos="4284663" algn="l"/>
                <a:tab pos="5884863" algn="l"/>
              </a:tabLst>
              <a:defRPr kumimoji="1" sz="3200">
                <a:solidFill>
                  <a:schemeClr val="tx1"/>
                </a:solidFill>
                <a:latin typeface="Times New Roman" pitchFamily="18" charset="0"/>
              </a:defRPr>
            </a:lvl8pPr>
            <a:lvl9pPr marL="3886200" indent="-228600" eaLnBrk="0" fontAlgn="base" hangingPunct="0">
              <a:spcBef>
                <a:spcPct val="0"/>
              </a:spcBef>
              <a:spcAft>
                <a:spcPct val="0"/>
              </a:spcAft>
              <a:tabLst>
                <a:tab pos="287338" algn="l"/>
                <a:tab pos="3030538" algn="l"/>
                <a:tab pos="4284663" algn="l"/>
                <a:tab pos="5884863" algn="l"/>
              </a:tabLst>
              <a:defRPr kumimoji="1" sz="3200">
                <a:solidFill>
                  <a:schemeClr val="tx1"/>
                </a:solidFill>
                <a:latin typeface="Times New Roman" pitchFamily="18" charset="0"/>
              </a:defRPr>
            </a:lvl9pPr>
          </a:lstStyle>
          <a:p>
            <a:r>
              <a:rPr kumimoji="0" lang="en-US" sz="1800">
                <a:solidFill>
                  <a:schemeClr val="accent2"/>
                </a:solidFill>
                <a:latin typeface="Times" pitchFamily="18" charset="0"/>
              </a:rPr>
              <a:t>Eukaryotic Genome Sequences</a:t>
            </a:r>
            <a:r>
              <a:rPr kumimoji="0" lang="en-US" sz="1800">
                <a:latin typeface="Times" pitchFamily="18" charset="0"/>
              </a:rPr>
              <a:t> 	</a:t>
            </a:r>
            <a:r>
              <a:rPr kumimoji="0" lang="en-US" sz="1800">
                <a:solidFill>
                  <a:schemeClr val="accent2"/>
                </a:solidFill>
                <a:latin typeface="Times" pitchFamily="18" charset="0"/>
              </a:rPr>
              <a:t>Year	Genome	# Genes</a:t>
            </a:r>
          </a:p>
          <a:p>
            <a:r>
              <a:rPr kumimoji="0" lang="en-US" sz="1800">
                <a:solidFill>
                  <a:schemeClr val="accent2"/>
                </a:solidFill>
                <a:latin typeface="Times" pitchFamily="18" charset="0"/>
              </a:rPr>
              <a:t>			Size (Mb)</a:t>
            </a:r>
          </a:p>
          <a:p>
            <a:endParaRPr kumimoji="0" lang="en-US" sz="2400">
              <a:latin typeface="Times" pitchFamily="18" charset="0"/>
            </a:endParaRPr>
          </a:p>
          <a:p>
            <a:r>
              <a:rPr kumimoji="0" lang="en-US" sz="1800">
                <a:latin typeface="Times" pitchFamily="18" charset="0"/>
              </a:rPr>
              <a:t>	Yeast (</a:t>
            </a:r>
            <a:r>
              <a:rPr kumimoji="0" lang="en-US" sz="1400" i="1">
                <a:latin typeface="Times" pitchFamily="18" charset="0"/>
              </a:rPr>
              <a:t>S. cerevisiae</a:t>
            </a:r>
            <a:r>
              <a:rPr kumimoji="0" lang="en-US" sz="1800">
                <a:latin typeface="Times" pitchFamily="18" charset="0"/>
              </a:rPr>
              <a:t>)	1996	       12	    6,000</a:t>
            </a:r>
          </a:p>
          <a:p>
            <a:endParaRPr kumimoji="0" lang="en-US" sz="1800">
              <a:latin typeface="Times" pitchFamily="18" charset="0"/>
            </a:endParaRPr>
          </a:p>
          <a:p>
            <a:r>
              <a:rPr kumimoji="0" lang="en-US" sz="1800">
                <a:latin typeface="Times" pitchFamily="18" charset="0"/>
              </a:rPr>
              <a:t>	Worm (</a:t>
            </a:r>
            <a:r>
              <a:rPr kumimoji="0" lang="en-US" sz="1400" i="1">
                <a:latin typeface="Times" pitchFamily="18" charset="0"/>
              </a:rPr>
              <a:t>C. elegans</a:t>
            </a:r>
            <a:r>
              <a:rPr kumimoji="0" lang="en-US" sz="1800">
                <a:latin typeface="Times" pitchFamily="18" charset="0"/>
              </a:rPr>
              <a:t>)	1998	       97	  19,100</a:t>
            </a:r>
          </a:p>
          <a:p>
            <a:endParaRPr kumimoji="0" lang="en-US" sz="1800">
              <a:latin typeface="Times" pitchFamily="18" charset="0"/>
            </a:endParaRPr>
          </a:p>
          <a:p>
            <a:r>
              <a:rPr kumimoji="0" lang="en-US" sz="1800">
                <a:latin typeface="Times" pitchFamily="18" charset="0"/>
              </a:rPr>
              <a:t>	Fly (</a:t>
            </a:r>
            <a:r>
              <a:rPr kumimoji="0" lang="en-US" sz="1400" i="1">
                <a:latin typeface="Times" pitchFamily="18" charset="0"/>
              </a:rPr>
              <a:t>D. melanogaster</a:t>
            </a:r>
            <a:r>
              <a:rPr kumimoji="0" lang="en-US" sz="1800">
                <a:latin typeface="Times" pitchFamily="18" charset="0"/>
              </a:rPr>
              <a:t>)	2000	     120	  13,600</a:t>
            </a:r>
          </a:p>
          <a:p>
            <a:endParaRPr kumimoji="0" lang="en-US" sz="1800">
              <a:latin typeface="Times" pitchFamily="18" charset="0"/>
            </a:endParaRPr>
          </a:p>
          <a:p>
            <a:r>
              <a:rPr kumimoji="0" lang="en-US" sz="1800">
                <a:latin typeface="Times" pitchFamily="18" charset="0"/>
              </a:rPr>
              <a:t>	Plant (</a:t>
            </a:r>
            <a:r>
              <a:rPr kumimoji="0" lang="en-US" sz="1400" i="1">
                <a:latin typeface="Times" pitchFamily="18" charset="0"/>
              </a:rPr>
              <a:t>A. thaliana</a:t>
            </a:r>
            <a:r>
              <a:rPr kumimoji="0" lang="en-US" sz="1800">
                <a:latin typeface="Times" pitchFamily="18" charset="0"/>
              </a:rPr>
              <a:t>)	2001	     125	  25,500</a:t>
            </a:r>
          </a:p>
          <a:p>
            <a:endParaRPr kumimoji="0" lang="en-US" sz="1800">
              <a:latin typeface="Times" pitchFamily="18" charset="0"/>
            </a:endParaRPr>
          </a:p>
          <a:p>
            <a:r>
              <a:rPr kumimoji="0" lang="en-US" sz="1800">
                <a:latin typeface="Times" pitchFamily="18" charset="0"/>
              </a:rPr>
              <a:t>	Human (</a:t>
            </a:r>
            <a:r>
              <a:rPr kumimoji="0" lang="en-US" sz="1400" i="1">
                <a:latin typeface="Times" pitchFamily="18" charset="0"/>
              </a:rPr>
              <a:t>H. sapiens</a:t>
            </a:r>
            <a:r>
              <a:rPr kumimoji="0" lang="en-US" sz="1800">
                <a:latin typeface="Times" pitchFamily="18" charset="0"/>
              </a:rPr>
              <a:t>, </a:t>
            </a:r>
            <a:r>
              <a:rPr kumimoji="0" lang="en-US" sz="1200">
                <a:latin typeface="Times" pitchFamily="18" charset="0"/>
              </a:rPr>
              <a:t>1st Draft</a:t>
            </a:r>
            <a:r>
              <a:rPr kumimoji="0" lang="en-US" sz="1800">
                <a:latin typeface="Times" pitchFamily="18" charset="0"/>
              </a:rPr>
              <a:t>)	2001	 ~3000	~35,000</a:t>
            </a:r>
          </a:p>
        </p:txBody>
      </p:sp>
      <p:sp>
        <p:nvSpPr>
          <p:cNvPr id="8198" name="Line 3"/>
          <p:cNvSpPr>
            <a:spLocks noChangeShapeType="1"/>
          </p:cNvSpPr>
          <p:nvPr/>
        </p:nvSpPr>
        <p:spPr bwMode="auto">
          <a:xfrm>
            <a:off x="846138" y="1879600"/>
            <a:ext cx="74676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4"/>
          <p:cNvSpPr>
            <a:spLocks noChangeShapeType="1"/>
          </p:cNvSpPr>
          <p:nvPr/>
        </p:nvSpPr>
        <p:spPr bwMode="auto">
          <a:xfrm flipV="1">
            <a:off x="896938" y="2752725"/>
            <a:ext cx="6994525" cy="7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9589" name="Rectangle 5"/>
          <p:cNvSpPr>
            <a:spLocks noChangeArrowheads="1"/>
          </p:cNvSpPr>
          <p:nvPr/>
        </p:nvSpPr>
        <p:spPr bwMode="auto">
          <a:xfrm>
            <a:off x="5011738" y="2074863"/>
            <a:ext cx="1355725"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9590" name="Rectangle 6"/>
          <p:cNvSpPr>
            <a:spLocks noChangeArrowheads="1"/>
          </p:cNvSpPr>
          <p:nvPr/>
        </p:nvSpPr>
        <p:spPr bwMode="auto">
          <a:xfrm>
            <a:off x="6365875" y="2184400"/>
            <a:ext cx="1558925"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02" name="Rectangle 7"/>
          <p:cNvSpPr>
            <a:spLocks noGrp="1" noChangeArrowheads="1"/>
          </p:cNvSpPr>
          <p:nvPr>
            <p:ph type="title"/>
          </p:nvPr>
        </p:nvSpPr>
        <p:spPr/>
        <p:txBody>
          <a:bodyPr/>
          <a:lstStyle/>
          <a:p>
            <a:pPr eaLnBrk="1" hangingPunct="1"/>
            <a:r>
              <a:rPr lang="en-US" smtClean="0"/>
              <a:t>Entering the </a:t>
            </a:r>
            <a:br>
              <a:rPr lang="en-US" smtClean="0"/>
            </a:br>
            <a:r>
              <a:rPr lang="en-US" smtClean="0"/>
              <a:t>Genome Sequencing Era</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79589"/>
                                        </p:tgtEl>
                                      </p:cBhvr>
                                    </p:animEffect>
                                    <p:set>
                                      <p:cBhvr>
                                        <p:cTn id="7" dur="1" fill="hold">
                                          <p:stCondLst>
                                            <p:cond delay="499"/>
                                          </p:stCondLst>
                                        </p:cTn>
                                        <p:tgtEl>
                                          <p:spTgt spid="579589"/>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grpId="0" nodeType="afterEffect">
                                  <p:stCondLst>
                                    <p:cond delay="1000"/>
                                  </p:stCondLst>
                                  <p:childTnLst>
                                    <p:animEffect transition="out" filter="fade">
                                      <p:cBhvr>
                                        <p:cTn id="10" dur="500"/>
                                        <p:tgtEl>
                                          <p:spTgt spid="579590"/>
                                        </p:tgtEl>
                                      </p:cBhvr>
                                    </p:animEffect>
                                    <p:set>
                                      <p:cBhvr>
                                        <p:cTn id="11" dur="1" fill="hold">
                                          <p:stCondLst>
                                            <p:cond delay="499"/>
                                          </p:stCondLst>
                                        </p:cTn>
                                        <p:tgtEl>
                                          <p:spTgt spid="5795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animBg="1"/>
      <p:bldP spid="57959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0661" name="Rectangle 2"/>
          <p:cNvSpPr>
            <a:spLocks noGrp="1" noChangeArrowheads="1"/>
          </p:cNvSpPr>
          <p:nvPr>
            <p:ph type="title"/>
          </p:nvPr>
        </p:nvSpPr>
        <p:spPr>
          <a:xfrm>
            <a:off x="457200" y="274638"/>
            <a:ext cx="8229600" cy="715962"/>
          </a:xfrm>
        </p:spPr>
        <p:txBody>
          <a:bodyPr/>
          <a:lstStyle/>
          <a:p>
            <a:pPr eaLnBrk="1" hangingPunct="1"/>
            <a:r>
              <a:rPr lang="en-US" sz="4000" smtClean="0"/>
              <a:t>Biological Process</a:t>
            </a:r>
          </a:p>
        </p:txBody>
      </p:sp>
      <p:sp>
        <p:nvSpPr>
          <p:cNvPr id="70662" name="Rectangle 3"/>
          <p:cNvSpPr>
            <a:spLocks noGrp="1" noChangeArrowheads="1"/>
          </p:cNvSpPr>
          <p:nvPr>
            <p:ph type="body" idx="1"/>
          </p:nvPr>
        </p:nvSpPr>
        <p:spPr>
          <a:xfrm>
            <a:off x="457200" y="5791200"/>
            <a:ext cx="8229600" cy="685800"/>
          </a:xfrm>
        </p:spPr>
        <p:txBody>
          <a:bodyPr/>
          <a:lstStyle/>
          <a:p>
            <a:pPr algn="ctr" eaLnBrk="1" hangingPunct="1">
              <a:buFontTx/>
              <a:buNone/>
            </a:pPr>
            <a:r>
              <a:rPr lang="en-US" smtClean="0"/>
              <a:t>limb development</a:t>
            </a:r>
          </a:p>
        </p:txBody>
      </p:sp>
      <p:grpSp>
        <p:nvGrpSpPr>
          <p:cNvPr id="70663" name="Group 4"/>
          <p:cNvGrpSpPr>
            <a:grpSpLocks/>
          </p:cNvGrpSpPr>
          <p:nvPr/>
        </p:nvGrpSpPr>
        <p:grpSpPr bwMode="auto">
          <a:xfrm>
            <a:off x="1828800" y="990600"/>
            <a:ext cx="5368925" cy="4876800"/>
            <a:chOff x="1152" y="960"/>
            <a:chExt cx="3382" cy="3072"/>
          </a:xfrm>
        </p:grpSpPr>
        <p:pic>
          <p:nvPicPr>
            <p:cNvPr id="706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 y="960"/>
              <a:ext cx="3312" cy="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Rectangle 6"/>
            <p:cNvSpPr>
              <a:spLocks noChangeArrowheads="1"/>
            </p:cNvSpPr>
            <p:nvPr/>
          </p:nvSpPr>
          <p:spPr bwMode="auto">
            <a:xfrm>
              <a:off x="1152" y="2448"/>
              <a:ext cx="240" cy="19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70666" name="Rectangle 7"/>
            <p:cNvSpPr>
              <a:spLocks noChangeArrowheads="1"/>
            </p:cNvSpPr>
            <p:nvPr/>
          </p:nvSpPr>
          <p:spPr bwMode="auto">
            <a:xfrm>
              <a:off x="1152" y="3840"/>
              <a:ext cx="240" cy="192"/>
            </a:xfrm>
            <a:prstGeom prst="rect">
              <a:avLst/>
            </a:prstGeom>
            <a:solidFill>
              <a:srgbClr val="FFFFFF"/>
            </a:solidFill>
            <a:ln w="9525">
              <a:solidFill>
                <a:srgbClr val="FFFFFF"/>
              </a:solidFill>
              <a:miter lim="800000"/>
              <a:headEnd/>
              <a:tailEnd/>
            </a:ln>
          </p:spPr>
          <p:txBody>
            <a:bodyPr wrap="none" anchor="ctr"/>
            <a:lstStyle/>
            <a:p>
              <a:endParaRPr lang="en-US"/>
            </a:p>
          </p:txBody>
        </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2709" name="Rectangle 2"/>
          <p:cNvSpPr>
            <a:spLocks noGrp="1" noChangeArrowheads="1"/>
          </p:cNvSpPr>
          <p:nvPr>
            <p:ph type="title"/>
          </p:nvPr>
        </p:nvSpPr>
        <p:spPr/>
        <p:txBody>
          <a:bodyPr/>
          <a:lstStyle/>
          <a:p>
            <a:pPr eaLnBrk="1" hangingPunct="1"/>
            <a:r>
              <a:rPr lang="en-US" smtClean="0"/>
              <a:t>Ontology Structure</a:t>
            </a:r>
          </a:p>
        </p:txBody>
      </p:sp>
      <p:sp>
        <p:nvSpPr>
          <p:cNvPr id="72710" name="Rectangle 3"/>
          <p:cNvSpPr>
            <a:spLocks noGrp="1" noChangeArrowheads="1"/>
          </p:cNvSpPr>
          <p:nvPr>
            <p:ph type="body" idx="1"/>
          </p:nvPr>
        </p:nvSpPr>
        <p:spPr/>
        <p:txBody>
          <a:bodyPr/>
          <a:lstStyle/>
          <a:p>
            <a:pPr eaLnBrk="1" hangingPunct="1"/>
            <a:r>
              <a:rPr lang="en-US" dirty="0" smtClean="0"/>
              <a:t>Terms are linked by two relationships</a:t>
            </a:r>
          </a:p>
          <a:p>
            <a:pPr lvl="1" eaLnBrk="1" hangingPunct="1"/>
            <a:r>
              <a:rPr lang="en-US" dirty="0" smtClean="0"/>
              <a:t>is-a		</a:t>
            </a:r>
            <a:r>
              <a:rPr lang="en-US" dirty="0" smtClean="0">
                <a:solidFill>
                  <a:srgbClr val="FF0000"/>
                </a:solidFill>
                <a:sym typeface="Webdings" pitchFamily="18" charset="2"/>
              </a:rPr>
              <a:t></a:t>
            </a:r>
            <a:endParaRPr lang="en-US" dirty="0" smtClean="0">
              <a:solidFill>
                <a:srgbClr val="FF0000"/>
              </a:solidFill>
            </a:endParaRPr>
          </a:p>
          <a:p>
            <a:pPr lvl="1" eaLnBrk="1" hangingPunct="1"/>
            <a:r>
              <a:rPr lang="en-US" dirty="0" smtClean="0"/>
              <a:t>part-of		</a:t>
            </a:r>
            <a:r>
              <a:rPr lang="en-US" dirty="0" smtClean="0">
                <a:solidFill>
                  <a:schemeClr val="accent2"/>
                </a:solidFill>
                <a:sym typeface="Webdings" pitchFamily="18" charset="2"/>
              </a:rPr>
              <a:t></a:t>
            </a:r>
            <a:endParaRPr lang="en-US" dirty="0" smtClean="0">
              <a:solidFill>
                <a:schemeClr val="accent2"/>
              </a:solidFill>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71</a:t>
            </a:fld>
            <a:endParaRPr lang="en-US"/>
          </a:p>
        </p:txBody>
      </p:sp>
    </p:spTree>
  </p:cSld>
  <p:clrMapOvr>
    <a:masterClrMapping/>
  </p:clrMapOvr>
  <p:transition>
    <p:cover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3733" name="Rectangle 2"/>
          <p:cNvSpPr>
            <a:spLocks noGrp="1" noChangeArrowheads="1"/>
          </p:cNvSpPr>
          <p:nvPr>
            <p:ph type="title"/>
          </p:nvPr>
        </p:nvSpPr>
        <p:spPr/>
        <p:txBody>
          <a:bodyPr/>
          <a:lstStyle/>
          <a:p>
            <a:pPr eaLnBrk="1" hangingPunct="1"/>
            <a:r>
              <a:rPr lang="en-US" smtClean="0"/>
              <a:t>Ontology Structure</a:t>
            </a:r>
          </a:p>
        </p:txBody>
      </p:sp>
      <p:grpSp>
        <p:nvGrpSpPr>
          <p:cNvPr id="73734" name="Group 3"/>
          <p:cNvGrpSpPr>
            <a:grpSpLocks/>
          </p:cNvGrpSpPr>
          <p:nvPr/>
        </p:nvGrpSpPr>
        <p:grpSpPr bwMode="auto">
          <a:xfrm>
            <a:off x="295275" y="1546225"/>
            <a:ext cx="8769350" cy="4664075"/>
            <a:chOff x="42" y="1238"/>
            <a:chExt cx="5524" cy="2938"/>
          </a:xfrm>
        </p:grpSpPr>
        <p:sp>
          <p:nvSpPr>
            <p:cNvPr id="73735" name="Text Box 4"/>
            <p:cNvSpPr txBox="1">
              <a:spLocks noChangeArrowheads="1"/>
            </p:cNvSpPr>
            <p:nvPr/>
          </p:nvSpPr>
          <p:spPr bwMode="auto">
            <a:xfrm>
              <a:off x="42" y="1238"/>
              <a:ext cx="5044"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kumimoji="0" lang="en-US">
                  <a:latin typeface="Monaco" pitchFamily="49" charset="0"/>
                </a:rPr>
                <a:t>cell</a:t>
              </a:r>
            </a:p>
            <a:p>
              <a:pPr algn="ctr"/>
              <a:endParaRPr kumimoji="0" lang="en-US">
                <a:latin typeface="Monaco" pitchFamily="49" charset="0"/>
              </a:endParaRPr>
            </a:p>
            <a:p>
              <a:pPr algn="ctr"/>
              <a:endParaRPr kumimoji="0" lang="en-US">
                <a:latin typeface="Monaco" pitchFamily="49" charset="0"/>
              </a:endParaRPr>
            </a:p>
            <a:p>
              <a:pPr algn="ctr"/>
              <a:r>
                <a:rPr kumimoji="0" lang="en-US">
                  <a:latin typeface="Monaco" pitchFamily="49" charset="0"/>
                </a:rPr>
                <a:t>membrane          chloroplast</a:t>
              </a:r>
            </a:p>
            <a:p>
              <a:pPr algn="ctr"/>
              <a:endParaRPr kumimoji="0" lang="en-US">
                <a:latin typeface="Monaco" pitchFamily="49" charset="0"/>
              </a:endParaRPr>
            </a:p>
            <a:p>
              <a:pPr algn="ctr"/>
              <a:endParaRPr kumimoji="0" lang="en-US">
                <a:latin typeface="Monaco" pitchFamily="49" charset="0"/>
              </a:endParaRPr>
            </a:p>
            <a:p>
              <a:pPr algn="ctr"/>
              <a:endParaRPr kumimoji="0" lang="en-US">
                <a:latin typeface="Monaco" pitchFamily="49" charset="0"/>
              </a:endParaRPr>
            </a:p>
            <a:p>
              <a:pPr algn="ctr"/>
              <a:r>
                <a:rPr kumimoji="0" lang="en-US">
                  <a:latin typeface="Monaco" pitchFamily="49" charset="0"/>
                </a:rPr>
                <a:t>mitochondrial        chloroplast</a:t>
              </a:r>
            </a:p>
            <a:p>
              <a:pPr algn="ctr"/>
              <a:r>
                <a:rPr kumimoji="0" lang="en-US">
                  <a:latin typeface="Monaco" pitchFamily="49" charset="0"/>
                </a:rPr>
                <a:t>membrane             membrane</a:t>
              </a:r>
            </a:p>
          </p:txBody>
        </p:sp>
        <p:grpSp>
          <p:nvGrpSpPr>
            <p:cNvPr id="73736" name="Group 5"/>
            <p:cNvGrpSpPr>
              <a:grpSpLocks/>
            </p:cNvGrpSpPr>
            <p:nvPr/>
          </p:nvGrpSpPr>
          <p:grpSpPr bwMode="auto">
            <a:xfrm>
              <a:off x="1056" y="1319"/>
              <a:ext cx="4510" cy="2089"/>
              <a:chOff x="1056" y="1319"/>
              <a:chExt cx="4510" cy="2089"/>
            </a:xfrm>
          </p:grpSpPr>
          <p:grpSp>
            <p:nvGrpSpPr>
              <p:cNvPr id="73737" name="Group 6"/>
              <p:cNvGrpSpPr>
                <a:grpSpLocks/>
              </p:cNvGrpSpPr>
              <p:nvPr/>
            </p:nvGrpSpPr>
            <p:grpSpPr bwMode="auto">
              <a:xfrm>
                <a:off x="1056" y="1632"/>
                <a:ext cx="2928" cy="1776"/>
                <a:chOff x="1056" y="1632"/>
                <a:chExt cx="2928" cy="1776"/>
              </a:xfrm>
            </p:grpSpPr>
            <p:sp>
              <p:nvSpPr>
                <p:cNvPr id="73739" name="Line 7"/>
                <p:cNvSpPr>
                  <a:spLocks noChangeShapeType="1"/>
                </p:cNvSpPr>
                <p:nvPr/>
              </p:nvSpPr>
              <p:spPr bwMode="auto">
                <a:xfrm>
                  <a:off x="1056" y="2544"/>
                  <a:ext cx="0" cy="816"/>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8"/>
                <p:cNvSpPr>
                  <a:spLocks noChangeShapeType="1"/>
                </p:cNvSpPr>
                <p:nvPr/>
              </p:nvSpPr>
              <p:spPr bwMode="auto">
                <a:xfrm>
                  <a:off x="1584" y="2544"/>
                  <a:ext cx="2112" cy="864"/>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9"/>
                <p:cNvSpPr>
                  <a:spLocks noChangeShapeType="1"/>
                </p:cNvSpPr>
                <p:nvPr/>
              </p:nvSpPr>
              <p:spPr bwMode="auto">
                <a:xfrm>
                  <a:off x="3984" y="2592"/>
                  <a:ext cx="0" cy="816"/>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2" name="Line 10"/>
                <p:cNvSpPr>
                  <a:spLocks noChangeShapeType="1"/>
                </p:cNvSpPr>
                <p:nvPr/>
              </p:nvSpPr>
              <p:spPr bwMode="auto">
                <a:xfrm flipH="1">
                  <a:off x="1392" y="1632"/>
                  <a:ext cx="960" cy="576"/>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3" name="Line 11"/>
                <p:cNvSpPr>
                  <a:spLocks noChangeShapeType="1"/>
                </p:cNvSpPr>
                <p:nvPr/>
              </p:nvSpPr>
              <p:spPr bwMode="auto">
                <a:xfrm>
                  <a:off x="2736" y="1632"/>
                  <a:ext cx="960" cy="576"/>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38" name="Text Box 12"/>
              <p:cNvSpPr txBox="1">
                <a:spLocks noChangeArrowheads="1"/>
              </p:cNvSpPr>
              <p:nvPr/>
            </p:nvSpPr>
            <p:spPr bwMode="auto">
              <a:xfrm>
                <a:off x="4512" y="1319"/>
                <a:ext cx="105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800">
                    <a:solidFill>
                      <a:srgbClr val="FF0000"/>
                    </a:solidFill>
                    <a:latin typeface="Monaco" pitchFamily="49" charset="0"/>
                  </a:rPr>
                  <a:t>is-a</a:t>
                </a:r>
                <a:endParaRPr kumimoji="0" lang="en-US" sz="2800">
                  <a:latin typeface="Monaco" pitchFamily="49" charset="0"/>
                </a:endParaRPr>
              </a:p>
              <a:p>
                <a:r>
                  <a:rPr kumimoji="0" lang="en-US" sz="2800">
                    <a:solidFill>
                      <a:schemeClr val="accent2"/>
                    </a:solidFill>
                    <a:latin typeface="Monaco" pitchFamily="49" charset="0"/>
                  </a:rPr>
                  <a:t>part-of</a:t>
                </a:r>
              </a:p>
            </p:txBody>
          </p:sp>
        </p:gr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72</a:t>
            </a:fld>
            <a:endParaRPr lang="en-US"/>
          </a:p>
        </p:txBody>
      </p:sp>
    </p:spTree>
  </p:cSld>
  <p:clrMapOvr>
    <a:masterClrMapping/>
  </p:clrMapOvr>
  <p:transition>
    <p:cover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4757" name="Rectangle 2"/>
          <p:cNvSpPr>
            <a:spLocks noGrp="1" noChangeArrowheads="1"/>
          </p:cNvSpPr>
          <p:nvPr>
            <p:ph type="title"/>
          </p:nvPr>
        </p:nvSpPr>
        <p:spPr/>
        <p:txBody>
          <a:bodyPr/>
          <a:lstStyle/>
          <a:p>
            <a:pPr eaLnBrk="1" hangingPunct="1"/>
            <a:r>
              <a:rPr lang="en-US" smtClean="0"/>
              <a:t>Ontology Structure</a:t>
            </a:r>
          </a:p>
        </p:txBody>
      </p:sp>
      <p:sp>
        <p:nvSpPr>
          <p:cNvPr id="74758" name="Rectangle 3"/>
          <p:cNvSpPr>
            <a:spLocks noGrp="1" noChangeArrowheads="1"/>
          </p:cNvSpPr>
          <p:nvPr>
            <p:ph type="body" idx="1"/>
          </p:nvPr>
        </p:nvSpPr>
        <p:spPr/>
        <p:txBody>
          <a:bodyPr/>
          <a:lstStyle/>
          <a:p>
            <a:pPr eaLnBrk="1" hangingPunct="1"/>
            <a:r>
              <a:rPr lang="en-US" smtClean="0"/>
              <a:t>Ontologies are structured as a hierarchical directed acyclic graph (DAG)</a:t>
            </a:r>
          </a:p>
          <a:p>
            <a:pPr eaLnBrk="1" hangingPunct="1"/>
            <a:r>
              <a:rPr lang="en-US" smtClean="0"/>
              <a:t>Terms can have more than one parent and zero, one or more children</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73</a:t>
            </a:fld>
            <a:endParaRPr lang="en-US"/>
          </a:p>
        </p:txBody>
      </p:sp>
    </p:spTree>
  </p:cSld>
  <p:clrMapOvr>
    <a:masterClrMapping/>
  </p:clrMapOvr>
  <p:transition>
    <p:cover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5781" name="Rectangle 2"/>
          <p:cNvSpPr>
            <a:spLocks noGrp="1" noChangeArrowheads="1"/>
          </p:cNvSpPr>
          <p:nvPr>
            <p:ph type="title"/>
          </p:nvPr>
        </p:nvSpPr>
        <p:spPr/>
        <p:txBody>
          <a:bodyPr/>
          <a:lstStyle/>
          <a:p>
            <a:pPr eaLnBrk="1" hangingPunct="1"/>
            <a:r>
              <a:rPr lang="en-US" smtClean="0"/>
              <a:t>Ontology Structure</a:t>
            </a:r>
          </a:p>
        </p:txBody>
      </p:sp>
      <p:sp>
        <p:nvSpPr>
          <p:cNvPr id="75782" name="Text Box 3"/>
          <p:cNvSpPr txBox="1">
            <a:spLocks noChangeArrowheads="1"/>
          </p:cNvSpPr>
          <p:nvPr/>
        </p:nvSpPr>
        <p:spPr bwMode="auto">
          <a:xfrm>
            <a:off x="295275" y="1546225"/>
            <a:ext cx="80073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a:r>
              <a:rPr kumimoji="0" lang="en-US">
                <a:latin typeface="Monaco" pitchFamily="49" charset="0"/>
              </a:rPr>
              <a:t>cell</a:t>
            </a:r>
          </a:p>
          <a:p>
            <a:pPr algn="ctr"/>
            <a:endParaRPr kumimoji="0" lang="en-US">
              <a:latin typeface="Monaco" pitchFamily="49" charset="0"/>
            </a:endParaRPr>
          </a:p>
          <a:p>
            <a:pPr algn="ctr"/>
            <a:endParaRPr kumimoji="0" lang="en-US">
              <a:latin typeface="Monaco" pitchFamily="49" charset="0"/>
            </a:endParaRPr>
          </a:p>
          <a:p>
            <a:pPr algn="ctr"/>
            <a:r>
              <a:rPr kumimoji="0" lang="en-US">
                <a:latin typeface="Monaco" pitchFamily="49" charset="0"/>
              </a:rPr>
              <a:t>membrane          chloroplast</a:t>
            </a:r>
          </a:p>
          <a:p>
            <a:pPr algn="ctr"/>
            <a:endParaRPr kumimoji="0" lang="en-US">
              <a:latin typeface="Monaco" pitchFamily="49" charset="0"/>
            </a:endParaRPr>
          </a:p>
          <a:p>
            <a:pPr algn="ctr"/>
            <a:endParaRPr kumimoji="0" lang="en-US">
              <a:latin typeface="Monaco" pitchFamily="49" charset="0"/>
            </a:endParaRPr>
          </a:p>
          <a:p>
            <a:pPr algn="ctr"/>
            <a:endParaRPr kumimoji="0" lang="en-US">
              <a:latin typeface="Monaco" pitchFamily="49" charset="0"/>
            </a:endParaRPr>
          </a:p>
          <a:p>
            <a:pPr algn="ctr"/>
            <a:r>
              <a:rPr kumimoji="0" lang="en-US">
                <a:latin typeface="Monaco" pitchFamily="49" charset="0"/>
              </a:rPr>
              <a:t>mitochondrial        chloroplast</a:t>
            </a:r>
          </a:p>
          <a:p>
            <a:pPr algn="ctr"/>
            <a:r>
              <a:rPr kumimoji="0" lang="en-US">
                <a:latin typeface="Monaco" pitchFamily="49" charset="0"/>
              </a:rPr>
              <a:t>membrane             membrane</a:t>
            </a:r>
          </a:p>
        </p:txBody>
      </p:sp>
      <p:sp>
        <p:nvSpPr>
          <p:cNvPr id="75783" name="Line 4"/>
          <p:cNvSpPr>
            <a:spLocks noChangeShapeType="1"/>
          </p:cNvSpPr>
          <p:nvPr/>
        </p:nvSpPr>
        <p:spPr bwMode="auto">
          <a:xfrm>
            <a:off x="1905000" y="3619500"/>
            <a:ext cx="0" cy="12954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4" name="Line 5"/>
          <p:cNvSpPr>
            <a:spLocks noChangeShapeType="1"/>
          </p:cNvSpPr>
          <p:nvPr/>
        </p:nvSpPr>
        <p:spPr bwMode="auto">
          <a:xfrm>
            <a:off x="2743200" y="3619500"/>
            <a:ext cx="3352800" cy="1371600"/>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5" name="Line 6"/>
          <p:cNvSpPr>
            <a:spLocks noChangeShapeType="1"/>
          </p:cNvSpPr>
          <p:nvPr/>
        </p:nvSpPr>
        <p:spPr bwMode="auto">
          <a:xfrm>
            <a:off x="6553200" y="3695700"/>
            <a:ext cx="0" cy="1295400"/>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6" name="Line 7"/>
          <p:cNvSpPr>
            <a:spLocks noChangeShapeType="1"/>
          </p:cNvSpPr>
          <p:nvPr/>
        </p:nvSpPr>
        <p:spPr bwMode="auto">
          <a:xfrm flipH="1">
            <a:off x="2438400" y="2171700"/>
            <a:ext cx="1524000" cy="9144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7" name="Line 8"/>
          <p:cNvSpPr>
            <a:spLocks noChangeShapeType="1"/>
          </p:cNvSpPr>
          <p:nvPr/>
        </p:nvSpPr>
        <p:spPr bwMode="auto">
          <a:xfrm>
            <a:off x="4572000" y="2171700"/>
            <a:ext cx="1524000" cy="9144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8" name="Text Box 9"/>
          <p:cNvSpPr txBox="1">
            <a:spLocks noChangeArrowheads="1"/>
          </p:cNvSpPr>
          <p:nvPr/>
        </p:nvSpPr>
        <p:spPr bwMode="auto">
          <a:xfrm>
            <a:off x="5803900" y="1244600"/>
            <a:ext cx="279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ctr" eaLnBrk="1" hangingPunct="1">
              <a:spcBef>
                <a:spcPct val="50000"/>
              </a:spcBef>
            </a:pPr>
            <a:r>
              <a:rPr kumimoji="0" lang="en-US" sz="1800">
                <a:latin typeface="Arial" pitchFamily="34" charset="0"/>
              </a:rPr>
              <a:t>Directed Acyclic Graph (DAG) - multiple parentage allowed</a:t>
            </a:r>
          </a:p>
        </p:txBody>
      </p:sp>
      <p:sp>
        <p:nvSpPr>
          <p:cNvPr id="75789" name="Line 10"/>
          <p:cNvSpPr>
            <a:spLocks noChangeShapeType="1"/>
          </p:cNvSpPr>
          <p:nvPr/>
        </p:nvSpPr>
        <p:spPr bwMode="auto">
          <a:xfrm flipH="1">
            <a:off x="5168900" y="2197100"/>
            <a:ext cx="2082800" cy="2298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90" name="Line 11"/>
          <p:cNvSpPr>
            <a:spLocks noChangeShapeType="1"/>
          </p:cNvSpPr>
          <p:nvPr/>
        </p:nvSpPr>
        <p:spPr bwMode="auto">
          <a:xfrm flipH="1">
            <a:off x="6616700" y="2197100"/>
            <a:ext cx="635000" cy="195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74</a:t>
            </a:fld>
            <a:endParaRPr lang="en-US"/>
          </a:p>
        </p:txBody>
      </p:sp>
    </p:spTree>
  </p:cSld>
  <p:clrMapOvr>
    <a:masterClrMapping/>
  </p:clrMapOvr>
  <p:transition>
    <p:cover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6805" name="Rectangle 2"/>
          <p:cNvSpPr>
            <a:spLocks noGrp="1" noChangeArrowheads="1"/>
          </p:cNvSpPr>
          <p:nvPr>
            <p:ph type="title"/>
          </p:nvPr>
        </p:nvSpPr>
        <p:spPr/>
        <p:txBody>
          <a:bodyPr/>
          <a:lstStyle/>
          <a:p>
            <a:pPr eaLnBrk="1" hangingPunct="1"/>
            <a:r>
              <a:rPr lang="en-US" smtClean="0"/>
              <a:t>Anatomy of a GO term</a:t>
            </a:r>
          </a:p>
        </p:txBody>
      </p:sp>
      <p:sp>
        <p:nvSpPr>
          <p:cNvPr id="76806" name="Rectangle 3"/>
          <p:cNvSpPr>
            <a:spLocks noGrp="1" noChangeArrowheads="1"/>
          </p:cNvSpPr>
          <p:nvPr>
            <p:ph type="body" idx="1"/>
          </p:nvPr>
        </p:nvSpPr>
        <p:spPr>
          <a:xfrm>
            <a:off x="457200" y="1828800"/>
            <a:ext cx="8229600" cy="5029200"/>
          </a:xfrm>
        </p:spPr>
        <p:txBody>
          <a:bodyPr/>
          <a:lstStyle/>
          <a:p>
            <a:pPr eaLnBrk="1" hangingPunct="1">
              <a:lnSpc>
                <a:spcPct val="90000"/>
              </a:lnSpc>
              <a:buFontTx/>
              <a:buNone/>
            </a:pPr>
            <a:r>
              <a:rPr lang="en-US" sz="2400" smtClean="0"/>
              <a:t>id: GO:0006094</a:t>
            </a:r>
          </a:p>
          <a:p>
            <a:pPr eaLnBrk="1" hangingPunct="1">
              <a:lnSpc>
                <a:spcPct val="90000"/>
              </a:lnSpc>
              <a:buFontTx/>
              <a:buNone/>
            </a:pPr>
            <a:r>
              <a:rPr lang="en-US" sz="2400" smtClean="0"/>
              <a:t>name: gluconeogenesis</a:t>
            </a:r>
          </a:p>
          <a:p>
            <a:pPr eaLnBrk="1" hangingPunct="1">
              <a:lnSpc>
                <a:spcPct val="90000"/>
              </a:lnSpc>
              <a:buFontTx/>
              <a:buNone/>
            </a:pPr>
            <a:r>
              <a:rPr lang="en-US" sz="2400" smtClean="0"/>
              <a:t>namespace: process</a:t>
            </a:r>
          </a:p>
          <a:p>
            <a:pPr eaLnBrk="1" hangingPunct="1">
              <a:lnSpc>
                <a:spcPct val="90000"/>
              </a:lnSpc>
              <a:buFontTx/>
              <a:buNone/>
            </a:pPr>
            <a:r>
              <a:rPr lang="en-US" sz="2400" smtClean="0"/>
              <a:t>def: The formation of glucose from</a:t>
            </a:r>
          </a:p>
          <a:p>
            <a:pPr eaLnBrk="1" hangingPunct="1">
              <a:lnSpc>
                <a:spcPct val="90000"/>
              </a:lnSpc>
              <a:buFontTx/>
              <a:buNone/>
            </a:pPr>
            <a:r>
              <a:rPr lang="en-US" sz="2400" smtClean="0"/>
              <a:t>noncarbohydrate precursors, such as</a:t>
            </a:r>
          </a:p>
          <a:p>
            <a:pPr eaLnBrk="1" hangingPunct="1">
              <a:lnSpc>
                <a:spcPct val="90000"/>
              </a:lnSpc>
              <a:buFontTx/>
              <a:buNone/>
            </a:pPr>
            <a:r>
              <a:rPr lang="en-US" sz="2400" smtClean="0"/>
              <a:t>pyruvate, amino acids and glycerol.</a:t>
            </a:r>
          </a:p>
          <a:p>
            <a:pPr eaLnBrk="1" hangingPunct="1">
              <a:lnSpc>
                <a:spcPct val="90000"/>
              </a:lnSpc>
              <a:buFontTx/>
              <a:buNone/>
            </a:pPr>
            <a:r>
              <a:rPr lang="en-US" sz="2400" smtClean="0"/>
              <a:t>[http://cancerweb.ncl.ac.uk/omd/index.html]</a:t>
            </a:r>
          </a:p>
          <a:p>
            <a:pPr eaLnBrk="1" hangingPunct="1">
              <a:lnSpc>
                <a:spcPct val="90000"/>
              </a:lnSpc>
              <a:buFontTx/>
              <a:buNone/>
            </a:pPr>
            <a:r>
              <a:rPr lang="en-US" sz="2400" smtClean="0"/>
              <a:t>exact_synonym: glucose biosynthesis</a:t>
            </a:r>
          </a:p>
          <a:p>
            <a:pPr eaLnBrk="1" hangingPunct="1">
              <a:lnSpc>
                <a:spcPct val="90000"/>
              </a:lnSpc>
              <a:buFontTx/>
              <a:buNone/>
            </a:pPr>
            <a:r>
              <a:rPr lang="en-US" sz="2400" smtClean="0"/>
              <a:t>xref_analog: MetaCyc:GLUCONEO-PWY</a:t>
            </a:r>
          </a:p>
          <a:p>
            <a:pPr eaLnBrk="1" hangingPunct="1">
              <a:lnSpc>
                <a:spcPct val="90000"/>
              </a:lnSpc>
              <a:buFontTx/>
              <a:buNone/>
            </a:pPr>
            <a:r>
              <a:rPr lang="en-US" sz="2400" smtClean="0"/>
              <a:t>is_a: GO:0006006</a:t>
            </a:r>
          </a:p>
          <a:p>
            <a:pPr eaLnBrk="1" hangingPunct="1">
              <a:lnSpc>
                <a:spcPct val="90000"/>
              </a:lnSpc>
              <a:buFontTx/>
              <a:buNone/>
            </a:pPr>
            <a:r>
              <a:rPr lang="en-US" sz="2400" smtClean="0"/>
              <a:t>is_a: GO:0006092</a:t>
            </a:r>
            <a:endParaRPr lang="en-US" sz="2800" smtClean="0"/>
          </a:p>
        </p:txBody>
      </p:sp>
      <p:sp>
        <p:nvSpPr>
          <p:cNvPr id="544772" name="Text Box 4"/>
          <p:cNvSpPr txBox="1">
            <a:spLocks noChangeArrowheads="1"/>
          </p:cNvSpPr>
          <p:nvPr/>
        </p:nvSpPr>
        <p:spPr bwMode="auto">
          <a:xfrm>
            <a:off x="457200" y="1828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unique GO ID</a:t>
            </a:r>
          </a:p>
        </p:txBody>
      </p:sp>
      <p:sp>
        <p:nvSpPr>
          <p:cNvPr id="544773" name="Text Box 5"/>
          <p:cNvSpPr txBox="1">
            <a:spLocks noChangeArrowheads="1"/>
          </p:cNvSpPr>
          <p:nvPr/>
        </p:nvSpPr>
        <p:spPr bwMode="auto">
          <a:xfrm>
            <a:off x="457200" y="2209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term name</a:t>
            </a:r>
          </a:p>
        </p:txBody>
      </p:sp>
      <p:sp>
        <p:nvSpPr>
          <p:cNvPr id="544774" name="Text Box 6"/>
          <p:cNvSpPr txBox="1">
            <a:spLocks noChangeArrowheads="1"/>
          </p:cNvSpPr>
          <p:nvPr/>
        </p:nvSpPr>
        <p:spPr bwMode="auto">
          <a:xfrm>
            <a:off x="457200" y="3657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definition</a:t>
            </a:r>
          </a:p>
        </p:txBody>
      </p:sp>
      <p:sp>
        <p:nvSpPr>
          <p:cNvPr id="544775" name="Text Box 7"/>
          <p:cNvSpPr txBox="1">
            <a:spLocks noChangeArrowheads="1"/>
          </p:cNvSpPr>
          <p:nvPr/>
        </p:nvSpPr>
        <p:spPr bwMode="auto">
          <a:xfrm>
            <a:off x="457200" y="4648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synonym</a:t>
            </a:r>
          </a:p>
        </p:txBody>
      </p:sp>
      <p:sp>
        <p:nvSpPr>
          <p:cNvPr id="544776" name="Text Box 8"/>
          <p:cNvSpPr txBox="1">
            <a:spLocks noChangeArrowheads="1"/>
          </p:cNvSpPr>
          <p:nvPr/>
        </p:nvSpPr>
        <p:spPr bwMode="auto">
          <a:xfrm>
            <a:off x="457200" y="5029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database ref</a:t>
            </a:r>
          </a:p>
        </p:txBody>
      </p:sp>
      <p:sp>
        <p:nvSpPr>
          <p:cNvPr id="544777" name="Text Box 9"/>
          <p:cNvSpPr txBox="1">
            <a:spLocks noChangeArrowheads="1"/>
          </p:cNvSpPr>
          <p:nvPr/>
        </p:nvSpPr>
        <p:spPr bwMode="auto">
          <a:xfrm>
            <a:off x="457200" y="5638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parentage</a:t>
            </a:r>
          </a:p>
        </p:txBody>
      </p:sp>
      <p:sp>
        <p:nvSpPr>
          <p:cNvPr id="544778" name="Rectangle 10"/>
          <p:cNvSpPr>
            <a:spLocks noChangeArrowheads="1"/>
          </p:cNvSpPr>
          <p:nvPr/>
        </p:nvSpPr>
        <p:spPr bwMode="auto">
          <a:xfrm>
            <a:off x="457200" y="1828800"/>
            <a:ext cx="8458200" cy="457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79" name="Rectangle 11"/>
          <p:cNvSpPr>
            <a:spLocks noChangeArrowheads="1"/>
          </p:cNvSpPr>
          <p:nvPr/>
        </p:nvSpPr>
        <p:spPr bwMode="auto">
          <a:xfrm>
            <a:off x="457200" y="2219325"/>
            <a:ext cx="8458200" cy="457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80" name="Text Box 12"/>
          <p:cNvSpPr txBox="1">
            <a:spLocks noChangeArrowheads="1"/>
          </p:cNvSpPr>
          <p:nvPr/>
        </p:nvSpPr>
        <p:spPr bwMode="auto">
          <a:xfrm>
            <a:off x="457200" y="2590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lgn="r">
              <a:spcBef>
                <a:spcPct val="50000"/>
              </a:spcBef>
            </a:pPr>
            <a:r>
              <a:rPr kumimoji="0" lang="en-US" sz="2400">
                <a:latin typeface="Lucida Grande" charset="0"/>
              </a:rPr>
              <a:t>ontology</a:t>
            </a:r>
          </a:p>
        </p:txBody>
      </p:sp>
      <p:sp>
        <p:nvSpPr>
          <p:cNvPr id="544781" name="Rectangle 13"/>
          <p:cNvSpPr>
            <a:spLocks noChangeArrowheads="1"/>
          </p:cNvSpPr>
          <p:nvPr/>
        </p:nvSpPr>
        <p:spPr bwMode="auto">
          <a:xfrm>
            <a:off x="457200" y="2590800"/>
            <a:ext cx="8458200" cy="457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82" name="Rectangle 14"/>
          <p:cNvSpPr>
            <a:spLocks noChangeArrowheads="1"/>
          </p:cNvSpPr>
          <p:nvPr/>
        </p:nvSpPr>
        <p:spPr bwMode="auto">
          <a:xfrm>
            <a:off x="457200" y="3048000"/>
            <a:ext cx="8458200" cy="16764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83" name="Rectangle 15"/>
          <p:cNvSpPr>
            <a:spLocks noChangeArrowheads="1"/>
          </p:cNvSpPr>
          <p:nvPr/>
        </p:nvSpPr>
        <p:spPr bwMode="auto">
          <a:xfrm>
            <a:off x="457200" y="4648200"/>
            <a:ext cx="8458200" cy="457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84" name="Rectangle 16"/>
          <p:cNvSpPr>
            <a:spLocks noChangeArrowheads="1"/>
          </p:cNvSpPr>
          <p:nvPr/>
        </p:nvSpPr>
        <p:spPr bwMode="auto">
          <a:xfrm>
            <a:off x="457200" y="5029200"/>
            <a:ext cx="8458200" cy="457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4785" name="Rectangle 17"/>
          <p:cNvSpPr>
            <a:spLocks noChangeArrowheads="1"/>
          </p:cNvSpPr>
          <p:nvPr/>
        </p:nvSpPr>
        <p:spPr bwMode="auto">
          <a:xfrm>
            <a:off x="457200" y="5448300"/>
            <a:ext cx="8458200" cy="8382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6821" name="Rectangle 18"/>
          <p:cNvSpPr>
            <a:spLocks noChangeArrowheads="1"/>
          </p:cNvSpPr>
          <p:nvPr/>
        </p:nvSpPr>
        <p:spPr bwMode="auto">
          <a:xfrm>
            <a:off x="25400" y="2176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0" lang="en-US" sz="2400">
              <a:latin typeface="Times" pitchFamily="18" charset="0"/>
            </a:endParaRP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75</a:t>
            </a:fld>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47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4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447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47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47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478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447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47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447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4477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447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447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447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544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autoUpdateAnimBg="0"/>
      <p:bldP spid="544773" grpId="0" autoUpdateAnimBg="0"/>
      <p:bldP spid="544774" grpId="0" autoUpdateAnimBg="0"/>
      <p:bldP spid="544775" grpId="0" autoUpdateAnimBg="0"/>
      <p:bldP spid="544776" grpId="0" autoUpdateAnimBg="0"/>
      <p:bldP spid="544777" grpId="0" autoUpdateAnimBg="0"/>
      <p:bldP spid="544778" grpId="0" animBg="1"/>
      <p:bldP spid="544779" grpId="0" animBg="1"/>
      <p:bldP spid="544780" grpId="0" autoUpdateAnimBg="0"/>
      <p:bldP spid="544781" grpId="0" animBg="1"/>
      <p:bldP spid="544782" grpId="0" animBg="1"/>
      <p:bldP spid="544783" grpId="0" animBg="1"/>
      <p:bldP spid="544784" grpId="0" animBg="1"/>
      <p:bldP spid="54478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7829" name="Rectangle 2"/>
          <p:cNvSpPr>
            <a:spLocks noGrp="1" noChangeArrowheads="1"/>
          </p:cNvSpPr>
          <p:nvPr>
            <p:ph type="title"/>
          </p:nvPr>
        </p:nvSpPr>
        <p:spPr/>
        <p:txBody>
          <a:bodyPr/>
          <a:lstStyle/>
          <a:p>
            <a:pPr eaLnBrk="1" hangingPunct="1"/>
            <a:r>
              <a:rPr lang="en-GB" smtClean="0"/>
              <a:t>GO tools</a:t>
            </a:r>
            <a:endParaRPr lang="en-US" smtClean="0"/>
          </a:p>
        </p:txBody>
      </p:sp>
      <p:sp>
        <p:nvSpPr>
          <p:cNvPr id="77830" name="Rectangle 3"/>
          <p:cNvSpPr>
            <a:spLocks noGrp="1" noChangeArrowheads="1"/>
          </p:cNvSpPr>
          <p:nvPr>
            <p:ph type="body" idx="1"/>
          </p:nvPr>
        </p:nvSpPr>
        <p:spPr/>
        <p:txBody>
          <a:bodyPr/>
          <a:lstStyle/>
          <a:p>
            <a:pPr eaLnBrk="1" hangingPunct="1"/>
            <a:r>
              <a:rPr lang="en-GB" dirty="0" smtClean="0"/>
              <a:t>GO resources are freely available to anyone to use without restriction</a:t>
            </a:r>
          </a:p>
          <a:p>
            <a:pPr lvl="1" eaLnBrk="1" hangingPunct="1"/>
            <a:r>
              <a:rPr lang="en-GB" dirty="0" smtClean="0"/>
              <a:t>Includes the ontologies, gene associations and tools developed by GO</a:t>
            </a:r>
          </a:p>
          <a:p>
            <a:pPr eaLnBrk="1" hangingPunct="1"/>
            <a:r>
              <a:rPr lang="en-GB" dirty="0" smtClean="0"/>
              <a:t>Other groups have used GO to create tools for many purposes:</a:t>
            </a:r>
          </a:p>
          <a:p>
            <a:pPr lvl="4" eaLnBrk="1" hangingPunct="1">
              <a:buFontTx/>
              <a:buNone/>
            </a:pPr>
            <a:endParaRPr lang="en-GB" dirty="0" smtClean="0"/>
          </a:p>
          <a:p>
            <a:pPr algn="ctr" eaLnBrk="1" hangingPunct="1">
              <a:buFontTx/>
              <a:buNone/>
            </a:pPr>
            <a:r>
              <a:rPr lang="en-US" sz="2000" dirty="0" smtClean="0">
                <a:hlinkClick r:id="rId3"/>
              </a:rPr>
              <a:t>http://www.geneontology.org/GO.tools</a:t>
            </a:r>
            <a:endParaRPr lang="en-US" sz="2000" dirty="0" smtClean="0"/>
          </a:p>
          <a:p>
            <a:pPr algn="ctr" eaLnBrk="1" hangingPunct="1">
              <a:buFontTx/>
              <a:buNone/>
            </a:pPr>
            <a:r>
              <a:rPr lang="en-US" sz="2000" dirty="0" smtClean="0">
                <a:hlinkClick r:id="rId4"/>
              </a:rPr>
              <a:t>http://neurolex.org/wiki/Category:Resource:Gene_Ontology_Tools</a:t>
            </a:r>
            <a:r>
              <a:rPr lang="en-US" sz="2000" dirty="0" smtClean="0"/>
              <a:t> </a:t>
            </a:r>
          </a:p>
          <a:p>
            <a:pPr eaLnBrk="1" hangingPunct="1">
              <a:buFontTx/>
              <a:buNone/>
            </a:pPr>
            <a:endParaRPr lang="en-US" sz="2400" dirty="0"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8853" name="Rectangle 2"/>
          <p:cNvSpPr>
            <a:spLocks noGrp="1" noChangeArrowheads="1"/>
          </p:cNvSpPr>
          <p:nvPr>
            <p:ph type="title"/>
          </p:nvPr>
        </p:nvSpPr>
        <p:spPr/>
        <p:txBody>
          <a:bodyPr/>
          <a:lstStyle/>
          <a:p>
            <a:pPr eaLnBrk="1" hangingPunct="1"/>
            <a:r>
              <a:rPr lang="en-US" smtClean="0"/>
              <a:t>GO tools</a:t>
            </a:r>
          </a:p>
        </p:txBody>
      </p:sp>
      <p:sp>
        <p:nvSpPr>
          <p:cNvPr id="78854" name="Rectangle 3"/>
          <p:cNvSpPr>
            <a:spLocks noGrp="1" noChangeArrowheads="1"/>
          </p:cNvSpPr>
          <p:nvPr>
            <p:ph type="body" idx="1"/>
          </p:nvPr>
        </p:nvSpPr>
        <p:spPr>
          <a:xfrm>
            <a:off x="457200" y="1295400"/>
            <a:ext cx="8229600" cy="4525963"/>
          </a:xfrm>
        </p:spPr>
        <p:txBody>
          <a:bodyPr/>
          <a:lstStyle/>
          <a:p>
            <a:pPr eaLnBrk="1" hangingPunct="1"/>
            <a:r>
              <a:rPr lang="en-US" dirty="0" err="1" smtClean="0"/>
              <a:t>Affymetrix</a:t>
            </a:r>
            <a:r>
              <a:rPr lang="en-US" dirty="0" smtClean="0"/>
              <a:t> also provide a Gene Ontology Mining Tool as part of their </a:t>
            </a:r>
            <a:r>
              <a:rPr lang="en-US" dirty="0" err="1" smtClean="0"/>
              <a:t>NetAffx</a:t>
            </a:r>
            <a:r>
              <a:rPr lang="en-US" dirty="0" smtClean="0"/>
              <a:t>™ Analysis Center which returns GO terms for probe sets </a:t>
            </a:r>
          </a:p>
        </p:txBody>
      </p:sp>
      <p:pic>
        <p:nvPicPr>
          <p:cNvPr id="788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3352800"/>
            <a:ext cx="40338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5853113"/>
            <a:ext cx="11477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79877" name="Rectangle 2"/>
          <p:cNvSpPr>
            <a:spLocks noGrp="1" noChangeArrowheads="1"/>
          </p:cNvSpPr>
          <p:nvPr>
            <p:ph type="title"/>
          </p:nvPr>
        </p:nvSpPr>
        <p:spPr/>
        <p:txBody>
          <a:bodyPr/>
          <a:lstStyle/>
          <a:p>
            <a:pPr eaLnBrk="1" hangingPunct="1"/>
            <a:r>
              <a:rPr lang="en-GB" smtClean="0"/>
              <a:t>GO tools</a:t>
            </a:r>
            <a:endParaRPr lang="en-US" smtClean="0"/>
          </a:p>
        </p:txBody>
      </p:sp>
      <p:sp>
        <p:nvSpPr>
          <p:cNvPr id="79878" name="Rectangle 3"/>
          <p:cNvSpPr>
            <a:spLocks noGrp="1" noChangeArrowheads="1"/>
          </p:cNvSpPr>
          <p:nvPr>
            <p:ph type="body" idx="1"/>
          </p:nvPr>
        </p:nvSpPr>
        <p:spPr/>
        <p:txBody>
          <a:bodyPr/>
          <a:lstStyle/>
          <a:p>
            <a:pPr eaLnBrk="1" hangingPunct="1"/>
            <a:r>
              <a:rPr lang="en-US" dirty="0" smtClean="0"/>
              <a:t>Many tools exist that use GO to find common biological functions from a list of genes:</a:t>
            </a:r>
          </a:p>
          <a:p>
            <a:pPr eaLnBrk="1" hangingPunct="1">
              <a:buFontTx/>
              <a:buNone/>
            </a:pPr>
            <a:endParaRPr lang="en-US" dirty="0" smtClean="0"/>
          </a:p>
          <a:p>
            <a:pPr algn="ctr" eaLnBrk="1" hangingPunct="1">
              <a:buFontTx/>
              <a:buNone/>
            </a:pPr>
            <a:r>
              <a:rPr lang="en-US" sz="2000" dirty="0" smtClean="0">
                <a:hlinkClick r:id="rId3"/>
              </a:rPr>
              <a:t>http://neurolex.org/wiki/Category:Resource:Gene_Ontology_Tools</a:t>
            </a:r>
            <a:r>
              <a:rPr lang="en-US" sz="2000" dirty="0" smtClean="0"/>
              <a:t> </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0901" name="Rectangle 2"/>
          <p:cNvSpPr>
            <a:spLocks noGrp="1" noChangeArrowheads="1"/>
          </p:cNvSpPr>
          <p:nvPr>
            <p:ph type="title"/>
          </p:nvPr>
        </p:nvSpPr>
        <p:spPr/>
        <p:txBody>
          <a:bodyPr/>
          <a:lstStyle/>
          <a:p>
            <a:pPr eaLnBrk="1" hangingPunct="1"/>
            <a:r>
              <a:rPr lang="en-US" smtClean="0"/>
              <a:t>GO tools</a:t>
            </a:r>
          </a:p>
        </p:txBody>
      </p:sp>
      <p:sp>
        <p:nvSpPr>
          <p:cNvPr id="550915" name="Rectangle 3"/>
          <p:cNvSpPr>
            <a:spLocks noGrp="1" noChangeArrowheads="1"/>
          </p:cNvSpPr>
          <p:nvPr>
            <p:ph type="body" idx="1"/>
          </p:nvPr>
        </p:nvSpPr>
        <p:spPr/>
        <p:txBody>
          <a:bodyPr/>
          <a:lstStyle/>
          <a:p>
            <a:pPr eaLnBrk="1" hangingPunct="1"/>
            <a:r>
              <a:rPr lang="en-US" smtClean="0"/>
              <a:t>Most of these tools work in a similar way:</a:t>
            </a:r>
          </a:p>
          <a:p>
            <a:pPr lvl="1" eaLnBrk="1" hangingPunct="1"/>
            <a:r>
              <a:rPr lang="en-US" smtClean="0"/>
              <a:t>input a gene list and a subset of ‘interesting’ genes</a:t>
            </a:r>
          </a:p>
          <a:p>
            <a:pPr lvl="1" eaLnBrk="1" hangingPunct="1"/>
            <a:r>
              <a:rPr lang="en-US" smtClean="0"/>
              <a:t>tool shows which GO categories have most interesting genes associated with them i.e. which categories are ‘enriched’ for interesting genes </a:t>
            </a:r>
          </a:p>
          <a:p>
            <a:pPr lvl="1" eaLnBrk="1" hangingPunct="1"/>
            <a:r>
              <a:rPr lang="en-US" smtClean="0"/>
              <a:t>tool provides a statistical measure to determine whether enrichment is significant </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0915">
                                            <p:txEl>
                                              <p:pRg st="1" end="1"/>
                                            </p:txEl>
                                          </p:spTgt>
                                        </p:tgtEl>
                                        <p:attrNameLst>
                                          <p:attrName>style.visibility</p:attrName>
                                        </p:attrNameLst>
                                      </p:cBhvr>
                                      <p:to>
                                        <p:strVal val="visible"/>
                                      </p:to>
                                    </p:set>
                                    <p:anim calcmode="lin" valueType="num">
                                      <p:cBhvr additive="base">
                                        <p:cTn id="7" dur="500" fill="hold"/>
                                        <p:tgtEl>
                                          <p:spTgt spid="550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09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0915">
                                            <p:txEl>
                                              <p:pRg st="1" end="1"/>
                                            </p:txEl>
                                          </p:spTgt>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0915">
                                            <p:txEl>
                                              <p:pRg st="2" end="2"/>
                                            </p:txEl>
                                          </p:spTgt>
                                        </p:tgtEl>
                                        <p:attrNameLst>
                                          <p:attrName>style.visibility</p:attrName>
                                        </p:attrNameLst>
                                      </p:cBhvr>
                                      <p:to>
                                        <p:strVal val="visible"/>
                                      </p:to>
                                    </p:set>
                                    <p:anim calcmode="lin" valueType="num">
                                      <p:cBhvr additive="base">
                                        <p:cTn id="13" dur="500" fill="hold"/>
                                        <p:tgtEl>
                                          <p:spTgt spid="550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09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0915">
                                            <p:txEl>
                                              <p:pRg st="2" end="2"/>
                                            </p:txEl>
                                          </p:spTgt>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0915">
                                            <p:txEl>
                                              <p:pRg st="3" end="3"/>
                                            </p:txEl>
                                          </p:spTgt>
                                        </p:tgtEl>
                                        <p:attrNameLst>
                                          <p:attrName>style.visibility</p:attrName>
                                        </p:attrNameLst>
                                      </p:cBhvr>
                                      <p:to>
                                        <p:strVal val="visible"/>
                                      </p:to>
                                    </p:set>
                                    <p:anim calcmode="lin" valueType="num">
                                      <p:cBhvr additive="base">
                                        <p:cTn id="19" dur="500" fill="hold"/>
                                        <p:tgtEl>
                                          <p:spTgt spid="5509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09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0915">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0"/>
            <a:ext cx="7916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0611" name="Rectangle 3"/>
          <p:cNvSpPr>
            <a:spLocks noChangeArrowheads="1"/>
          </p:cNvSpPr>
          <p:nvPr/>
        </p:nvSpPr>
        <p:spPr bwMode="auto">
          <a:xfrm>
            <a:off x="6096000" y="665163"/>
            <a:ext cx="981075" cy="174625"/>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2" name="Rectangle 4"/>
          <p:cNvSpPr>
            <a:spLocks noChangeArrowheads="1"/>
          </p:cNvSpPr>
          <p:nvPr/>
        </p:nvSpPr>
        <p:spPr bwMode="auto">
          <a:xfrm>
            <a:off x="3471863" y="1379538"/>
            <a:ext cx="863600" cy="185737"/>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3" name="Rectangle 5"/>
          <p:cNvSpPr>
            <a:spLocks noChangeArrowheads="1"/>
          </p:cNvSpPr>
          <p:nvPr/>
        </p:nvSpPr>
        <p:spPr bwMode="auto">
          <a:xfrm>
            <a:off x="3629025" y="1754188"/>
            <a:ext cx="677863" cy="144462"/>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4" name="Rectangle 6"/>
          <p:cNvSpPr>
            <a:spLocks noChangeArrowheads="1"/>
          </p:cNvSpPr>
          <p:nvPr/>
        </p:nvSpPr>
        <p:spPr bwMode="auto">
          <a:xfrm>
            <a:off x="3136900" y="2201863"/>
            <a:ext cx="455613" cy="144462"/>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5" name="Rectangle 7"/>
          <p:cNvSpPr>
            <a:spLocks noChangeArrowheads="1"/>
          </p:cNvSpPr>
          <p:nvPr/>
        </p:nvSpPr>
        <p:spPr bwMode="auto">
          <a:xfrm>
            <a:off x="3227388" y="2319338"/>
            <a:ext cx="401637" cy="133350"/>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6" name="Rectangle 8"/>
          <p:cNvSpPr>
            <a:spLocks noChangeArrowheads="1"/>
          </p:cNvSpPr>
          <p:nvPr/>
        </p:nvSpPr>
        <p:spPr bwMode="auto">
          <a:xfrm>
            <a:off x="4673600" y="2420938"/>
            <a:ext cx="815975" cy="169862"/>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7" name="Rectangle 9"/>
          <p:cNvSpPr>
            <a:spLocks noChangeArrowheads="1"/>
          </p:cNvSpPr>
          <p:nvPr/>
        </p:nvSpPr>
        <p:spPr bwMode="auto">
          <a:xfrm>
            <a:off x="3522663" y="2941638"/>
            <a:ext cx="738187" cy="180975"/>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8" name="Rectangle 10"/>
          <p:cNvSpPr>
            <a:spLocks noChangeArrowheads="1"/>
          </p:cNvSpPr>
          <p:nvPr/>
        </p:nvSpPr>
        <p:spPr bwMode="auto">
          <a:xfrm>
            <a:off x="3435350" y="3178175"/>
            <a:ext cx="554038" cy="168275"/>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19" name="Rectangle 11"/>
          <p:cNvSpPr>
            <a:spLocks noChangeArrowheads="1"/>
          </p:cNvSpPr>
          <p:nvPr/>
        </p:nvSpPr>
        <p:spPr bwMode="auto">
          <a:xfrm>
            <a:off x="4754563" y="4244975"/>
            <a:ext cx="1038225" cy="193675"/>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1" name="Text Box 12"/>
          <p:cNvSpPr txBox="1">
            <a:spLocks noChangeArrowheads="1"/>
          </p:cNvSpPr>
          <p:nvPr/>
        </p:nvSpPr>
        <p:spPr bwMode="auto">
          <a:xfrm>
            <a:off x="0" y="801688"/>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1800">
                <a:latin typeface="Times" pitchFamily="18" charset="0"/>
              </a:rPr>
              <a:t>Baldauf </a:t>
            </a:r>
            <a:r>
              <a:rPr kumimoji="0" lang="en-US" sz="1800" i="1">
                <a:latin typeface="Times" pitchFamily="18" charset="0"/>
              </a:rPr>
              <a:t>et al.</a:t>
            </a:r>
            <a:r>
              <a:rPr kumimoji="0" lang="en-US" sz="1800">
                <a:latin typeface="Times" pitchFamily="18" charset="0"/>
              </a:rPr>
              <a:t> (2000)</a:t>
            </a:r>
          </a:p>
          <a:p>
            <a:r>
              <a:rPr kumimoji="0" lang="en-US" sz="1800" i="1">
                <a:latin typeface="Times" pitchFamily="18" charset="0"/>
              </a:rPr>
              <a:t>Science</a:t>
            </a:r>
            <a:r>
              <a:rPr kumimoji="0" lang="en-US" sz="1800">
                <a:latin typeface="Times" pitchFamily="18" charset="0"/>
              </a:rPr>
              <a:t> </a:t>
            </a:r>
            <a:r>
              <a:rPr kumimoji="0" lang="en-US" sz="1800" b="1">
                <a:latin typeface="Times" pitchFamily="18" charset="0"/>
              </a:rPr>
              <a:t>290</a:t>
            </a:r>
            <a:r>
              <a:rPr kumimoji="0" lang="en-US" sz="1800">
                <a:latin typeface="Times" pitchFamily="18" charset="0"/>
              </a:rPr>
              <a:t>:972</a:t>
            </a:r>
          </a:p>
        </p:txBody>
      </p:sp>
      <p:sp>
        <p:nvSpPr>
          <p:cNvPr id="580621" name="Rectangle 13"/>
          <p:cNvSpPr>
            <a:spLocks noChangeArrowheads="1"/>
          </p:cNvSpPr>
          <p:nvPr/>
        </p:nvSpPr>
        <p:spPr bwMode="auto">
          <a:xfrm>
            <a:off x="5562600" y="423863"/>
            <a:ext cx="1252538" cy="166687"/>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622" name="Rectangle 14"/>
          <p:cNvSpPr>
            <a:spLocks noChangeArrowheads="1"/>
          </p:cNvSpPr>
          <p:nvPr/>
        </p:nvSpPr>
        <p:spPr bwMode="auto">
          <a:xfrm>
            <a:off x="4859338" y="5340350"/>
            <a:ext cx="1141412" cy="193675"/>
          </a:xfrm>
          <a:prstGeom prst="rect">
            <a:avLst/>
          </a:prstGeom>
          <a:noFill/>
          <a:ln w="38100" cmpd="dbl">
            <a:solidFill>
              <a:srgbClr val="FF08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4" name="Rectangle 15"/>
          <p:cNvSpPr>
            <a:spLocks noChangeArrowheads="1"/>
          </p:cNvSpPr>
          <p:nvPr/>
        </p:nvSpPr>
        <p:spPr bwMode="auto">
          <a:xfrm>
            <a:off x="0" y="0"/>
            <a:ext cx="838200" cy="78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35" name="Rectangle 16"/>
          <p:cNvSpPr>
            <a:spLocks noChangeArrowheads="1"/>
          </p:cNvSpPr>
          <p:nvPr/>
        </p:nvSpPr>
        <p:spPr bwMode="auto">
          <a:xfrm>
            <a:off x="8542338" y="101600"/>
            <a:ext cx="492125" cy="550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11B43586-D558-4F62-9D43-1EA21099D123}"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06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06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06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061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8061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80615"/>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80616"/>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8061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80618"/>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80619"/>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580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nimBg="1"/>
      <p:bldP spid="580612" grpId="0" animBg="1"/>
      <p:bldP spid="580613" grpId="0" animBg="1"/>
      <p:bldP spid="580614" grpId="0" animBg="1"/>
      <p:bldP spid="580615" grpId="0" animBg="1"/>
      <p:bldP spid="580616" grpId="0" animBg="1"/>
      <p:bldP spid="580617" grpId="0" animBg="1"/>
      <p:bldP spid="580618" grpId="0" animBg="1"/>
      <p:bldP spid="580619" grpId="0" animBg="1"/>
      <p:bldP spid="580621" grpId="0" animBg="1"/>
      <p:bldP spid="5806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1925" name="Rectangle 2"/>
          <p:cNvSpPr>
            <a:spLocks noGrp="1" noChangeArrowheads="1"/>
          </p:cNvSpPr>
          <p:nvPr>
            <p:ph type="title"/>
          </p:nvPr>
        </p:nvSpPr>
        <p:spPr/>
        <p:txBody>
          <a:bodyPr/>
          <a:lstStyle/>
          <a:p>
            <a:pPr eaLnBrk="1" hangingPunct="1"/>
            <a:r>
              <a:rPr lang="en-US" smtClean="0"/>
              <a:t>Microarray process</a:t>
            </a:r>
          </a:p>
        </p:txBody>
      </p:sp>
      <p:sp>
        <p:nvSpPr>
          <p:cNvPr id="81926" name="Rectangle 3"/>
          <p:cNvSpPr>
            <a:spLocks noGrp="1" noChangeArrowheads="1"/>
          </p:cNvSpPr>
          <p:nvPr>
            <p:ph type="body" idx="1"/>
          </p:nvPr>
        </p:nvSpPr>
        <p:spPr/>
        <p:txBody>
          <a:bodyPr/>
          <a:lstStyle/>
          <a:p>
            <a:pPr eaLnBrk="1" hangingPunct="1">
              <a:lnSpc>
                <a:spcPct val="90000"/>
              </a:lnSpc>
            </a:pPr>
            <a:r>
              <a:rPr lang="en-US" sz="2800" dirty="0" smtClean="0"/>
              <a:t>Treat samples</a:t>
            </a:r>
          </a:p>
          <a:p>
            <a:pPr eaLnBrk="1" hangingPunct="1">
              <a:lnSpc>
                <a:spcPct val="90000"/>
              </a:lnSpc>
            </a:pPr>
            <a:r>
              <a:rPr lang="en-US" sz="2800" dirty="0" smtClean="0"/>
              <a:t>Collect mRNA</a:t>
            </a:r>
          </a:p>
          <a:p>
            <a:pPr eaLnBrk="1" hangingPunct="1">
              <a:lnSpc>
                <a:spcPct val="90000"/>
              </a:lnSpc>
            </a:pPr>
            <a:r>
              <a:rPr lang="en-US" sz="2800" dirty="0" smtClean="0"/>
              <a:t>Label</a:t>
            </a:r>
          </a:p>
          <a:p>
            <a:pPr eaLnBrk="1" hangingPunct="1">
              <a:lnSpc>
                <a:spcPct val="90000"/>
              </a:lnSpc>
            </a:pPr>
            <a:r>
              <a:rPr lang="en-US" sz="2800" dirty="0" smtClean="0"/>
              <a:t>Hybridize</a:t>
            </a:r>
          </a:p>
          <a:p>
            <a:pPr eaLnBrk="1" hangingPunct="1">
              <a:lnSpc>
                <a:spcPct val="90000"/>
              </a:lnSpc>
            </a:pPr>
            <a:r>
              <a:rPr lang="en-US" sz="2800" dirty="0" smtClean="0"/>
              <a:t>Scan</a:t>
            </a:r>
          </a:p>
          <a:p>
            <a:pPr eaLnBrk="1" hangingPunct="1">
              <a:lnSpc>
                <a:spcPct val="90000"/>
              </a:lnSpc>
            </a:pPr>
            <a:r>
              <a:rPr lang="en-US" sz="2800" dirty="0" smtClean="0"/>
              <a:t>Normalize</a:t>
            </a:r>
          </a:p>
          <a:p>
            <a:pPr eaLnBrk="1" hangingPunct="1">
              <a:lnSpc>
                <a:spcPct val="90000"/>
              </a:lnSpc>
            </a:pPr>
            <a:r>
              <a:rPr lang="en-US" sz="2800" dirty="0" smtClean="0"/>
              <a:t>Select differentially expressed genes </a:t>
            </a:r>
          </a:p>
          <a:p>
            <a:pPr eaLnBrk="1" hangingPunct="1">
              <a:lnSpc>
                <a:spcPct val="90000"/>
              </a:lnSpc>
            </a:pPr>
            <a:r>
              <a:rPr lang="en-US" sz="2800" dirty="0" smtClean="0">
                <a:solidFill>
                  <a:srgbClr val="FF0000"/>
                </a:solidFill>
              </a:rPr>
              <a:t>Understand the biological phenomena involved</a:t>
            </a:r>
          </a:p>
          <a:p>
            <a:pPr eaLnBrk="1" hangingPunct="1">
              <a:lnSpc>
                <a:spcPct val="90000"/>
              </a:lnSpc>
            </a:pPr>
            <a:endParaRPr lang="en-US" sz="2800" dirty="0" smtClean="0"/>
          </a:p>
        </p:txBody>
      </p:sp>
      <p:pic>
        <p:nvPicPr>
          <p:cNvPr id="81927" name="Picture 4"/>
          <p:cNvPicPr>
            <a:picLocks noChangeAspect="1" noChangeArrowheads="1"/>
          </p:cNvPicPr>
          <p:nvPr/>
        </p:nvPicPr>
        <p:blipFill>
          <a:blip r:embed="rId3">
            <a:extLst>
              <a:ext uri="{28A0092B-C50C-407E-A947-70E740481C1C}">
                <a14:useLocalDpi xmlns:a14="http://schemas.microsoft.com/office/drawing/2010/main" val="0"/>
              </a:ext>
            </a:extLst>
          </a:blip>
          <a:srcRect t="8302"/>
          <a:stretch>
            <a:fillRect/>
          </a:stretch>
        </p:blipFill>
        <p:spPr bwMode="auto">
          <a:xfrm>
            <a:off x="5018088" y="1765300"/>
            <a:ext cx="28686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2949" name="Rectangle 2"/>
          <p:cNvSpPr>
            <a:spLocks noGrp="1" noChangeArrowheads="1"/>
          </p:cNvSpPr>
          <p:nvPr>
            <p:ph type="title"/>
          </p:nvPr>
        </p:nvSpPr>
        <p:spPr/>
        <p:txBody>
          <a:bodyPr/>
          <a:lstStyle/>
          <a:p>
            <a:pPr eaLnBrk="1" hangingPunct="1"/>
            <a:r>
              <a:rPr lang="en-US" smtClean="0"/>
              <a:t>Traditional analysis</a:t>
            </a:r>
          </a:p>
        </p:txBody>
      </p:sp>
      <p:grpSp>
        <p:nvGrpSpPr>
          <p:cNvPr id="82950" name="Group 3"/>
          <p:cNvGrpSpPr>
            <a:grpSpLocks/>
          </p:cNvGrpSpPr>
          <p:nvPr/>
        </p:nvGrpSpPr>
        <p:grpSpPr bwMode="auto">
          <a:xfrm>
            <a:off x="1941513" y="1828800"/>
            <a:ext cx="5449887" cy="1568450"/>
            <a:chOff x="1223" y="1268"/>
            <a:chExt cx="3433" cy="988"/>
          </a:xfrm>
        </p:grpSpPr>
        <p:sp>
          <p:nvSpPr>
            <p:cNvPr id="82956" name="Text Box 4"/>
            <p:cNvSpPr txBox="1">
              <a:spLocks noChangeArrowheads="1"/>
            </p:cNvSpPr>
            <p:nvPr/>
          </p:nvSpPr>
          <p:spPr bwMode="auto">
            <a:xfrm>
              <a:off x="1223" y="1268"/>
              <a:ext cx="1465" cy="988"/>
            </a:xfrm>
            <a:prstGeom prst="rect">
              <a:avLst/>
            </a:prstGeom>
            <a:solidFill>
              <a:schemeClr val="accent1"/>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Gene 1</a:t>
              </a:r>
            </a:p>
            <a:p>
              <a:pPr eaLnBrk="1" hangingPunct="1"/>
              <a:r>
                <a:rPr kumimoji="0" lang="en-US" sz="1600">
                  <a:latin typeface="Arial" pitchFamily="34" charset="0"/>
                </a:rPr>
                <a:t>Apoptosis</a:t>
              </a:r>
            </a:p>
            <a:p>
              <a:pPr eaLnBrk="1" hangingPunct="1"/>
              <a:r>
                <a:rPr kumimoji="0" lang="en-US" sz="1600">
                  <a:latin typeface="Arial" pitchFamily="34" charset="0"/>
                </a:rPr>
                <a:t>Cell-cell signaling</a:t>
              </a:r>
            </a:p>
            <a:p>
              <a:pPr eaLnBrk="1" hangingPunct="1"/>
              <a:r>
                <a:rPr kumimoji="0" lang="en-US" sz="1600">
                  <a:latin typeface="Arial" pitchFamily="34" charset="0"/>
                </a:rPr>
                <a:t>Protein phosphorylation</a:t>
              </a:r>
            </a:p>
            <a:p>
              <a:pPr eaLnBrk="1" hangingPunct="1"/>
              <a:r>
                <a:rPr kumimoji="0" lang="en-US" sz="1600">
                  <a:latin typeface="Arial" pitchFamily="34" charset="0"/>
                </a:rPr>
                <a:t>Mitosis</a:t>
              </a:r>
            </a:p>
            <a:p>
              <a:pPr eaLnBrk="1" hangingPunct="1"/>
              <a:r>
                <a:rPr kumimoji="0" lang="en-US" sz="1600">
                  <a:latin typeface="Arial" pitchFamily="34" charset="0"/>
                </a:rPr>
                <a:t>…</a:t>
              </a:r>
            </a:p>
          </p:txBody>
        </p:sp>
        <p:sp>
          <p:nvSpPr>
            <p:cNvPr id="82957" name="Text Box 5"/>
            <p:cNvSpPr txBox="1">
              <a:spLocks noChangeArrowheads="1"/>
            </p:cNvSpPr>
            <p:nvPr/>
          </p:nvSpPr>
          <p:spPr bwMode="auto">
            <a:xfrm>
              <a:off x="3191" y="1268"/>
              <a:ext cx="1465" cy="988"/>
            </a:xfrm>
            <a:prstGeom prst="rect">
              <a:avLst/>
            </a:prstGeom>
            <a:solidFill>
              <a:schemeClr val="accent1"/>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Gene 2</a:t>
              </a:r>
            </a:p>
            <a:p>
              <a:pPr eaLnBrk="1" hangingPunct="1"/>
              <a:r>
                <a:rPr kumimoji="0" lang="en-US" sz="1600">
                  <a:latin typeface="Arial" pitchFamily="34" charset="0"/>
                </a:rPr>
                <a:t>Growth control</a:t>
              </a:r>
            </a:p>
            <a:p>
              <a:pPr eaLnBrk="1" hangingPunct="1"/>
              <a:r>
                <a:rPr kumimoji="0" lang="en-US" sz="1600">
                  <a:latin typeface="Arial" pitchFamily="34" charset="0"/>
                </a:rPr>
                <a:t>Mitosis</a:t>
              </a:r>
            </a:p>
            <a:p>
              <a:pPr eaLnBrk="1" hangingPunct="1"/>
              <a:r>
                <a:rPr kumimoji="0" lang="en-US" sz="1600">
                  <a:latin typeface="Arial" pitchFamily="34" charset="0"/>
                </a:rPr>
                <a:t>Oncogenesis</a:t>
              </a:r>
            </a:p>
            <a:p>
              <a:pPr eaLnBrk="1" hangingPunct="1"/>
              <a:r>
                <a:rPr kumimoji="0" lang="en-US" sz="1600">
                  <a:latin typeface="Arial" pitchFamily="34" charset="0"/>
                </a:rPr>
                <a:t>Protein phosphorylation</a:t>
              </a:r>
            </a:p>
            <a:p>
              <a:pPr eaLnBrk="1" hangingPunct="1"/>
              <a:r>
                <a:rPr kumimoji="0" lang="en-US" sz="1600">
                  <a:latin typeface="Arial" pitchFamily="34" charset="0"/>
                </a:rPr>
                <a:t>…</a:t>
              </a:r>
            </a:p>
          </p:txBody>
        </p:sp>
      </p:grpSp>
      <p:grpSp>
        <p:nvGrpSpPr>
          <p:cNvPr id="82951" name="Group 6"/>
          <p:cNvGrpSpPr>
            <a:grpSpLocks/>
          </p:cNvGrpSpPr>
          <p:nvPr/>
        </p:nvGrpSpPr>
        <p:grpSpPr bwMode="auto">
          <a:xfrm>
            <a:off x="2119313" y="3886200"/>
            <a:ext cx="5576887" cy="2324100"/>
            <a:chOff x="1287" y="2616"/>
            <a:chExt cx="3513" cy="1464"/>
          </a:xfrm>
        </p:grpSpPr>
        <p:sp>
          <p:nvSpPr>
            <p:cNvPr id="82953" name="Text Box 7"/>
            <p:cNvSpPr txBox="1">
              <a:spLocks noChangeArrowheads="1"/>
            </p:cNvSpPr>
            <p:nvPr/>
          </p:nvSpPr>
          <p:spPr bwMode="auto">
            <a:xfrm>
              <a:off x="1287" y="2616"/>
              <a:ext cx="1465" cy="988"/>
            </a:xfrm>
            <a:prstGeom prst="rect">
              <a:avLst/>
            </a:prstGeom>
            <a:solidFill>
              <a:schemeClr val="accent1"/>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Gene 3</a:t>
              </a:r>
            </a:p>
            <a:p>
              <a:pPr eaLnBrk="1" hangingPunct="1"/>
              <a:r>
                <a:rPr kumimoji="0" lang="en-US" sz="1600">
                  <a:latin typeface="Arial" pitchFamily="34" charset="0"/>
                </a:rPr>
                <a:t>Growth control</a:t>
              </a:r>
            </a:p>
            <a:p>
              <a:pPr eaLnBrk="1" hangingPunct="1"/>
              <a:r>
                <a:rPr kumimoji="0" lang="en-US" sz="1600">
                  <a:latin typeface="Arial" pitchFamily="34" charset="0"/>
                </a:rPr>
                <a:t>Mitosis</a:t>
              </a:r>
            </a:p>
            <a:p>
              <a:pPr eaLnBrk="1" hangingPunct="1"/>
              <a:r>
                <a:rPr kumimoji="0" lang="en-US" sz="1600">
                  <a:latin typeface="Arial" pitchFamily="34" charset="0"/>
                </a:rPr>
                <a:t>Oncogenesis</a:t>
              </a:r>
            </a:p>
            <a:p>
              <a:pPr eaLnBrk="1" hangingPunct="1"/>
              <a:r>
                <a:rPr kumimoji="0" lang="en-US" sz="1600">
                  <a:latin typeface="Arial" pitchFamily="34" charset="0"/>
                </a:rPr>
                <a:t>Protein phosphorylation</a:t>
              </a:r>
            </a:p>
            <a:p>
              <a:pPr eaLnBrk="1" hangingPunct="1"/>
              <a:r>
                <a:rPr kumimoji="0" lang="en-US" sz="1600">
                  <a:latin typeface="Arial" pitchFamily="34" charset="0"/>
                </a:rPr>
                <a:t>…</a:t>
              </a:r>
            </a:p>
          </p:txBody>
        </p:sp>
        <p:sp>
          <p:nvSpPr>
            <p:cNvPr id="82954" name="Text Box 8"/>
            <p:cNvSpPr txBox="1">
              <a:spLocks noChangeArrowheads="1"/>
            </p:cNvSpPr>
            <p:nvPr/>
          </p:nvSpPr>
          <p:spPr bwMode="auto">
            <a:xfrm>
              <a:off x="1968" y="2880"/>
              <a:ext cx="1488" cy="988"/>
            </a:xfrm>
            <a:prstGeom prst="rect">
              <a:avLst/>
            </a:prstGeom>
            <a:solidFill>
              <a:schemeClr val="accent1"/>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Gene 4</a:t>
              </a:r>
            </a:p>
            <a:p>
              <a:pPr eaLnBrk="1" hangingPunct="1"/>
              <a:r>
                <a:rPr kumimoji="0" lang="en-US" sz="1600">
                  <a:latin typeface="Arial" pitchFamily="34" charset="0"/>
                </a:rPr>
                <a:t>Nervous system</a:t>
              </a:r>
            </a:p>
            <a:p>
              <a:pPr eaLnBrk="1" hangingPunct="1"/>
              <a:r>
                <a:rPr kumimoji="0" lang="en-US" sz="1600">
                  <a:latin typeface="Arial" pitchFamily="34" charset="0"/>
                </a:rPr>
                <a:t>Pregnancy</a:t>
              </a:r>
            </a:p>
            <a:p>
              <a:pPr eaLnBrk="1" hangingPunct="1"/>
              <a:r>
                <a:rPr kumimoji="0" lang="en-US" sz="1600">
                  <a:latin typeface="Arial" pitchFamily="34" charset="0"/>
                </a:rPr>
                <a:t>Oncogenesis</a:t>
              </a:r>
            </a:p>
            <a:p>
              <a:pPr eaLnBrk="1" hangingPunct="1"/>
              <a:r>
                <a:rPr kumimoji="0" lang="en-US" sz="1600">
                  <a:latin typeface="Arial" pitchFamily="34" charset="0"/>
                </a:rPr>
                <a:t>Mitosis</a:t>
              </a:r>
            </a:p>
            <a:p>
              <a:pPr eaLnBrk="1" hangingPunct="1"/>
              <a:r>
                <a:rPr kumimoji="0" lang="en-US" sz="1600">
                  <a:latin typeface="Arial" pitchFamily="34" charset="0"/>
                </a:rPr>
                <a:t>…</a:t>
              </a:r>
            </a:p>
          </p:txBody>
        </p:sp>
        <p:sp>
          <p:nvSpPr>
            <p:cNvPr id="82955" name="Text Box 9"/>
            <p:cNvSpPr txBox="1">
              <a:spLocks noChangeArrowheads="1"/>
            </p:cNvSpPr>
            <p:nvPr/>
          </p:nvSpPr>
          <p:spPr bwMode="auto">
            <a:xfrm>
              <a:off x="3305" y="3092"/>
              <a:ext cx="1495" cy="988"/>
            </a:xfrm>
            <a:prstGeom prst="rect">
              <a:avLst/>
            </a:prstGeom>
            <a:solidFill>
              <a:schemeClr val="accent1"/>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Gene 100</a:t>
              </a:r>
            </a:p>
            <a:p>
              <a:pPr eaLnBrk="1" hangingPunct="1"/>
              <a:r>
                <a:rPr kumimoji="0" lang="en-US" sz="1600">
                  <a:latin typeface="Arial" pitchFamily="34" charset="0"/>
                </a:rPr>
                <a:t>Positive ctrl. of cell prolif</a:t>
              </a:r>
            </a:p>
            <a:p>
              <a:pPr eaLnBrk="1" hangingPunct="1"/>
              <a:r>
                <a:rPr kumimoji="0" lang="en-US" sz="1600">
                  <a:latin typeface="Arial" pitchFamily="34" charset="0"/>
                </a:rPr>
                <a:t>Mitosis</a:t>
              </a:r>
            </a:p>
            <a:p>
              <a:pPr eaLnBrk="1" hangingPunct="1"/>
              <a:r>
                <a:rPr kumimoji="0" lang="en-US" sz="1600">
                  <a:latin typeface="Arial" pitchFamily="34" charset="0"/>
                </a:rPr>
                <a:t>Oncogenesis</a:t>
              </a:r>
            </a:p>
            <a:p>
              <a:pPr eaLnBrk="1" hangingPunct="1"/>
              <a:r>
                <a:rPr kumimoji="0" lang="en-US" sz="1600">
                  <a:latin typeface="Arial" pitchFamily="34" charset="0"/>
                </a:rPr>
                <a:t>Glucose transport</a:t>
              </a:r>
            </a:p>
            <a:p>
              <a:pPr eaLnBrk="1" hangingPunct="1"/>
              <a:r>
                <a:rPr kumimoji="0" lang="en-US" sz="1600">
                  <a:latin typeface="Arial" pitchFamily="34" charset="0"/>
                </a:rPr>
                <a:t>…</a:t>
              </a:r>
            </a:p>
          </p:txBody>
        </p:sp>
      </p:grpSp>
      <p:sp>
        <p:nvSpPr>
          <p:cNvPr id="82952" name="Line 10"/>
          <p:cNvSpPr>
            <a:spLocks noChangeShapeType="1"/>
          </p:cNvSpPr>
          <p:nvPr/>
        </p:nvSpPr>
        <p:spPr bwMode="auto">
          <a:xfrm>
            <a:off x="4724400" y="5105400"/>
            <a:ext cx="609600" cy="152400"/>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3973" name="Rectangle 2"/>
          <p:cNvSpPr>
            <a:spLocks noGrp="1" noChangeArrowheads="1"/>
          </p:cNvSpPr>
          <p:nvPr>
            <p:ph type="title"/>
          </p:nvPr>
        </p:nvSpPr>
        <p:spPr/>
        <p:txBody>
          <a:bodyPr/>
          <a:lstStyle/>
          <a:p>
            <a:pPr eaLnBrk="1" hangingPunct="1"/>
            <a:r>
              <a:rPr lang="en-US" smtClean="0"/>
              <a:t>Traditional analysis</a:t>
            </a:r>
          </a:p>
        </p:txBody>
      </p:sp>
      <p:sp>
        <p:nvSpPr>
          <p:cNvPr id="83974" name="Rectangle 3"/>
          <p:cNvSpPr>
            <a:spLocks noGrp="1" noChangeArrowheads="1"/>
          </p:cNvSpPr>
          <p:nvPr>
            <p:ph type="body" idx="1"/>
          </p:nvPr>
        </p:nvSpPr>
        <p:spPr/>
        <p:txBody>
          <a:bodyPr/>
          <a:lstStyle/>
          <a:p>
            <a:pPr eaLnBrk="1" hangingPunct="1"/>
            <a:r>
              <a:rPr lang="en-US" smtClean="0"/>
              <a:t>gene by gene basis</a:t>
            </a:r>
          </a:p>
          <a:p>
            <a:pPr lvl="4" eaLnBrk="1" hangingPunct="1"/>
            <a:endParaRPr lang="en-US" smtClean="0"/>
          </a:p>
          <a:p>
            <a:pPr eaLnBrk="1" hangingPunct="1"/>
            <a:r>
              <a:rPr lang="en-US" smtClean="0"/>
              <a:t>requires literature searching</a:t>
            </a:r>
          </a:p>
          <a:p>
            <a:pPr lvl="4" eaLnBrk="1" hangingPunct="1"/>
            <a:endParaRPr lang="en-US" smtClean="0"/>
          </a:p>
          <a:p>
            <a:pPr eaLnBrk="1" hangingPunct="1"/>
            <a:r>
              <a:rPr lang="en-US" smtClean="0"/>
              <a:t>time-consuming</a:t>
            </a:r>
          </a:p>
        </p:txBody>
      </p:sp>
      <p:pic>
        <p:nvPicPr>
          <p:cNvPr id="839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993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667000"/>
            <a:ext cx="1285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4997" name="Rectangle 2"/>
          <p:cNvSpPr>
            <a:spLocks noGrp="1" noChangeArrowheads="1"/>
          </p:cNvSpPr>
          <p:nvPr>
            <p:ph type="title"/>
          </p:nvPr>
        </p:nvSpPr>
        <p:spPr/>
        <p:txBody>
          <a:bodyPr/>
          <a:lstStyle/>
          <a:p>
            <a:pPr eaLnBrk="1" hangingPunct="1"/>
            <a:r>
              <a:rPr lang="en-US" smtClean="0"/>
              <a:t>Using GO annotations</a:t>
            </a:r>
          </a:p>
        </p:txBody>
      </p:sp>
      <p:sp>
        <p:nvSpPr>
          <p:cNvPr id="84998" name="Rectangle 3"/>
          <p:cNvSpPr>
            <a:spLocks noGrp="1" noChangeArrowheads="1"/>
          </p:cNvSpPr>
          <p:nvPr>
            <p:ph type="body" idx="1"/>
          </p:nvPr>
        </p:nvSpPr>
        <p:spPr/>
        <p:txBody>
          <a:bodyPr/>
          <a:lstStyle/>
          <a:p>
            <a:pPr eaLnBrk="1" hangingPunct="1"/>
            <a:r>
              <a:rPr lang="en-US" smtClean="0"/>
              <a:t>But by using GO annotations, this work has already been done for you!</a:t>
            </a:r>
          </a:p>
        </p:txBody>
      </p:sp>
      <p:pic>
        <p:nvPicPr>
          <p:cNvPr id="849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76600"/>
            <a:ext cx="101441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3124200" y="4343400"/>
            <a:ext cx="5334000" cy="838200"/>
            <a:chOff x="1968" y="2736"/>
            <a:chExt cx="3360" cy="528"/>
          </a:xfrm>
        </p:grpSpPr>
        <p:sp>
          <p:nvSpPr>
            <p:cNvPr id="85001" name="AutoShape 6"/>
            <p:cNvSpPr>
              <a:spLocks noChangeArrowheads="1"/>
            </p:cNvSpPr>
            <p:nvPr/>
          </p:nvSpPr>
          <p:spPr bwMode="auto">
            <a:xfrm>
              <a:off x="1968" y="2736"/>
              <a:ext cx="816" cy="528"/>
            </a:xfrm>
            <a:prstGeom prst="rightArrow">
              <a:avLst>
                <a:gd name="adj1" fmla="val 50000"/>
                <a:gd name="adj2" fmla="val 38636"/>
              </a:avLst>
            </a:prstGeom>
            <a:solidFill>
              <a:schemeClr val="accent1"/>
            </a:solidFill>
            <a:ln w="9525">
              <a:solidFill>
                <a:schemeClr val="tx1"/>
              </a:solidFill>
              <a:miter lim="800000"/>
              <a:headEnd/>
              <a:tailEnd/>
            </a:ln>
          </p:spPr>
          <p:txBody>
            <a:bodyPr wrap="none" anchor="ctr"/>
            <a:lstStyle/>
            <a:p>
              <a:endParaRPr lang="en-US"/>
            </a:p>
          </p:txBody>
        </p:sp>
        <p:sp>
          <p:nvSpPr>
            <p:cNvPr id="85002" name="Text Box 7"/>
            <p:cNvSpPr txBox="1">
              <a:spLocks noChangeArrowheads="1"/>
            </p:cNvSpPr>
            <p:nvPr/>
          </p:nvSpPr>
          <p:spPr bwMode="auto">
            <a:xfrm>
              <a:off x="2976" y="2832"/>
              <a:ext cx="23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spcBef>
                  <a:spcPct val="50000"/>
                </a:spcBef>
              </a:pPr>
              <a:r>
                <a:rPr kumimoji="0" lang="en-US" sz="2400" b="1">
                  <a:solidFill>
                    <a:srgbClr val="000000"/>
                  </a:solidFill>
                  <a:latin typeface="Arial" pitchFamily="34" charset="0"/>
                </a:rPr>
                <a:t>GO:0006915 : apoptosis</a:t>
              </a:r>
              <a:endParaRPr kumimoji="0" lang="en-US" sz="1300">
                <a:solidFill>
                  <a:srgbClr val="000000"/>
                </a:solidFill>
                <a:latin typeface="Lucida Grande" charset="0"/>
              </a:endParaRPr>
            </a:p>
          </p:txBody>
        </p:sp>
      </p:grpSp>
      <p:sp>
        <p:nvSpPr>
          <p:cNvPr id="3" name="Footer Placeholder 2"/>
          <p:cNvSpPr>
            <a:spLocks noGrp="1"/>
          </p:cNvSpPr>
          <p:nvPr>
            <p:ph type="ftr" sz="quarter" idx="11"/>
          </p:nvPr>
        </p:nvSpPr>
        <p:spPr/>
        <p:txBody>
          <a:bodyPr/>
          <a:lstStyle/>
          <a:p>
            <a:pPr>
              <a:defRPr/>
            </a:pPr>
            <a:r>
              <a:rPr lang="en-US" smtClean="0"/>
              <a:t>SPH 247 Statistical Analysis of Laboratory Data</a:t>
            </a:r>
            <a:endParaRPr lang="en-US"/>
          </a:p>
        </p:txBody>
      </p:sp>
      <p:sp>
        <p:nvSpPr>
          <p:cNvPr id="4" name="Slide Number Placeholder 3"/>
          <p:cNvSpPr>
            <a:spLocks noGrp="1"/>
          </p:cNvSpPr>
          <p:nvPr>
            <p:ph type="sldNum" sz="quarter" idx="12"/>
          </p:nvPr>
        </p:nvSpPr>
        <p:spPr/>
        <p:txBody>
          <a:bodyPr/>
          <a:lstStyle/>
          <a:p>
            <a:pPr>
              <a:defRPr/>
            </a:pPr>
            <a:fld id="{907E8B50-EEFE-4742-BCDC-377997AC3008}" type="slidenum">
              <a:rPr lang="en-US" smtClean="0"/>
              <a:pPr>
                <a:defRPr/>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6021" name="Rectangle 2"/>
          <p:cNvSpPr>
            <a:spLocks noGrp="1" noChangeArrowheads="1"/>
          </p:cNvSpPr>
          <p:nvPr>
            <p:ph type="title"/>
          </p:nvPr>
        </p:nvSpPr>
        <p:spPr/>
        <p:txBody>
          <a:bodyPr/>
          <a:lstStyle/>
          <a:p>
            <a:pPr eaLnBrk="1" hangingPunct="1"/>
            <a:r>
              <a:rPr lang="en-US" smtClean="0"/>
              <a:t>Grouping by process</a:t>
            </a:r>
          </a:p>
        </p:txBody>
      </p:sp>
      <p:sp>
        <p:nvSpPr>
          <p:cNvPr id="86022" name="Text Box 3"/>
          <p:cNvSpPr txBox="1">
            <a:spLocks noChangeArrowheads="1"/>
          </p:cNvSpPr>
          <p:nvPr/>
        </p:nvSpPr>
        <p:spPr bwMode="auto">
          <a:xfrm>
            <a:off x="1249363" y="2514600"/>
            <a:ext cx="2332037" cy="835025"/>
          </a:xfrm>
          <a:prstGeom prst="rect">
            <a:avLst/>
          </a:prstGeom>
          <a:solidFill>
            <a:schemeClr val="accent1"/>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Apoptosis</a:t>
            </a:r>
          </a:p>
          <a:p>
            <a:pPr eaLnBrk="1" hangingPunct="1"/>
            <a:r>
              <a:rPr kumimoji="0" lang="en-US" sz="1600">
                <a:latin typeface="Arial" pitchFamily="34" charset="0"/>
              </a:rPr>
              <a:t>Gene 1</a:t>
            </a:r>
          </a:p>
          <a:p>
            <a:pPr eaLnBrk="1" hangingPunct="1"/>
            <a:r>
              <a:rPr kumimoji="0" lang="en-US" sz="1600">
                <a:latin typeface="Arial" pitchFamily="34" charset="0"/>
              </a:rPr>
              <a:t>Gene 53</a:t>
            </a:r>
          </a:p>
        </p:txBody>
      </p:sp>
      <p:sp>
        <p:nvSpPr>
          <p:cNvPr id="86023" name="Text Box 4"/>
          <p:cNvSpPr txBox="1">
            <a:spLocks noChangeArrowheads="1"/>
          </p:cNvSpPr>
          <p:nvPr/>
        </p:nvSpPr>
        <p:spPr bwMode="auto">
          <a:xfrm>
            <a:off x="3794125" y="2057400"/>
            <a:ext cx="1844675" cy="1812925"/>
          </a:xfrm>
          <a:prstGeom prst="rect">
            <a:avLst/>
          </a:prstGeom>
          <a:solidFill>
            <a:schemeClr val="accent1"/>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Mitosis</a:t>
            </a:r>
          </a:p>
          <a:p>
            <a:pPr eaLnBrk="1" hangingPunct="1"/>
            <a:r>
              <a:rPr kumimoji="0" lang="en-US" sz="1600">
                <a:latin typeface="Arial" pitchFamily="34" charset="0"/>
              </a:rPr>
              <a:t>Gene 2</a:t>
            </a:r>
          </a:p>
          <a:p>
            <a:pPr eaLnBrk="1" hangingPunct="1"/>
            <a:r>
              <a:rPr kumimoji="0" lang="en-US" sz="1600">
                <a:latin typeface="Arial" pitchFamily="34" charset="0"/>
              </a:rPr>
              <a:t>Gene 5</a:t>
            </a:r>
          </a:p>
          <a:p>
            <a:pPr eaLnBrk="1" hangingPunct="1"/>
            <a:r>
              <a:rPr kumimoji="0" lang="en-US" sz="1600">
                <a:latin typeface="Arial" pitchFamily="34" charset="0"/>
              </a:rPr>
              <a:t>Gene45</a:t>
            </a:r>
          </a:p>
          <a:p>
            <a:pPr eaLnBrk="1" hangingPunct="1"/>
            <a:r>
              <a:rPr kumimoji="0" lang="en-US" sz="1600">
                <a:latin typeface="Arial" pitchFamily="34" charset="0"/>
              </a:rPr>
              <a:t>Gene 7</a:t>
            </a:r>
          </a:p>
          <a:p>
            <a:pPr eaLnBrk="1" hangingPunct="1"/>
            <a:r>
              <a:rPr kumimoji="0" lang="en-US" sz="1600">
                <a:latin typeface="Arial" pitchFamily="34" charset="0"/>
              </a:rPr>
              <a:t>Gene 35</a:t>
            </a:r>
          </a:p>
          <a:p>
            <a:pPr eaLnBrk="1" hangingPunct="1"/>
            <a:r>
              <a:rPr kumimoji="0" lang="en-US" sz="1600">
                <a:latin typeface="Arial" pitchFamily="34" charset="0"/>
              </a:rPr>
              <a:t>…</a:t>
            </a:r>
          </a:p>
        </p:txBody>
      </p:sp>
      <p:sp>
        <p:nvSpPr>
          <p:cNvPr id="86024" name="Text Box 5"/>
          <p:cNvSpPr txBox="1">
            <a:spLocks noChangeArrowheads="1"/>
          </p:cNvSpPr>
          <p:nvPr/>
        </p:nvSpPr>
        <p:spPr bwMode="auto">
          <a:xfrm>
            <a:off x="2027238" y="4146550"/>
            <a:ext cx="2316162" cy="1568450"/>
          </a:xfrm>
          <a:prstGeom prst="rect">
            <a:avLst/>
          </a:prstGeom>
          <a:solidFill>
            <a:schemeClr val="accent1"/>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Positive ctrl. of </a:t>
            </a:r>
          </a:p>
          <a:p>
            <a:pPr eaLnBrk="1" hangingPunct="1"/>
            <a:r>
              <a:rPr kumimoji="0" lang="en-US" sz="1600" u="sng">
                <a:latin typeface="Arial" pitchFamily="34" charset="0"/>
              </a:rPr>
              <a:t>cell prolif.</a:t>
            </a:r>
          </a:p>
          <a:p>
            <a:pPr eaLnBrk="1" hangingPunct="1"/>
            <a:r>
              <a:rPr kumimoji="0" lang="en-US" sz="1600">
                <a:latin typeface="Arial" pitchFamily="34" charset="0"/>
              </a:rPr>
              <a:t>Gene 7</a:t>
            </a:r>
          </a:p>
          <a:p>
            <a:pPr eaLnBrk="1" hangingPunct="1"/>
            <a:r>
              <a:rPr kumimoji="0" lang="en-US" sz="1600">
                <a:latin typeface="Arial" pitchFamily="34" charset="0"/>
              </a:rPr>
              <a:t>Gene 3</a:t>
            </a:r>
          </a:p>
          <a:p>
            <a:pPr eaLnBrk="1" hangingPunct="1"/>
            <a:r>
              <a:rPr kumimoji="0" lang="en-US" sz="1600">
                <a:latin typeface="Arial" pitchFamily="34" charset="0"/>
              </a:rPr>
              <a:t>Gene 12</a:t>
            </a:r>
          </a:p>
          <a:p>
            <a:pPr eaLnBrk="1" hangingPunct="1"/>
            <a:r>
              <a:rPr kumimoji="0" lang="en-US" sz="1600">
                <a:latin typeface="Arial" pitchFamily="34" charset="0"/>
              </a:rPr>
              <a:t>…</a:t>
            </a:r>
          </a:p>
        </p:txBody>
      </p:sp>
      <p:sp>
        <p:nvSpPr>
          <p:cNvPr id="86025" name="Text Box 6"/>
          <p:cNvSpPr txBox="1">
            <a:spLocks noChangeArrowheads="1"/>
          </p:cNvSpPr>
          <p:nvPr/>
        </p:nvSpPr>
        <p:spPr bwMode="auto">
          <a:xfrm>
            <a:off x="4724400" y="4162425"/>
            <a:ext cx="2593975" cy="1323975"/>
          </a:xfrm>
          <a:prstGeom prst="rect">
            <a:avLst/>
          </a:prstGeom>
          <a:solidFill>
            <a:schemeClr val="accent1"/>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Growth</a:t>
            </a:r>
          </a:p>
          <a:p>
            <a:pPr eaLnBrk="1" hangingPunct="1"/>
            <a:r>
              <a:rPr kumimoji="0" lang="en-US" sz="1600">
                <a:latin typeface="Arial" pitchFamily="34" charset="0"/>
              </a:rPr>
              <a:t>Gene 5</a:t>
            </a:r>
          </a:p>
          <a:p>
            <a:pPr eaLnBrk="1" hangingPunct="1"/>
            <a:r>
              <a:rPr kumimoji="0" lang="en-US" sz="1600">
                <a:latin typeface="Arial" pitchFamily="34" charset="0"/>
              </a:rPr>
              <a:t>Gene 2</a:t>
            </a:r>
          </a:p>
          <a:p>
            <a:pPr eaLnBrk="1" hangingPunct="1"/>
            <a:r>
              <a:rPr kumimoji="0" lang="en-US" sz="1600">
                <a:latin typeface="Arial" pitchFamily="34" charset="0"/>
              </a:rPr>
              <a:t>Gene 6</a:t>
            </a:r>
          </a:p>
          <a:p>
            <a:pPr eaLnBrk="1" hangingPunct="1"/>
            <a:r>
              <a:rPr kumimoji="0" lang="en-US" sz="1600">
                <a:latin typeface="Arial" pitchFamily="34" charset="0"/>
              </a:rPr>
              <a:t>…</a:t>
            </a:r>
          </a:p>
        </p:txBody>
      </p:sp>
      <p:sp>
        <p:nvSpPr>
          <p:cNvPr id="86026" name="Text Box 7"/>
          <p:cNvSpPr txBox="1">
            <a:spLocks noChangeArrowheads="1"/>
          </p:cNvSpPr>
          <p:nvPr/>
        </p:nvSpPr>
        <p:spPr bwMode="auto">
          <a:xfrm>
            <a:off x="5943600" y="2057400"/>
            <a:ext cx="1798638" cy="1323975"/>
          </a:xfrm>
          <a:prstGeom prst="rect">
            <a:avLst/>
          </a:prstGeom>
          <a:solidFill>
            <a:schemeClr val="accent1"/>
          </a:solidFill>
          <a:ln w="9525">
            <a:solidFill>
              <a:schemeClr val="tx1"/>
            </a:solidFill>
            <a:miter lim="800000"/>
            <a:headEnd/>
            <a:tailEnd/>
          </a:ln>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u="sng">
                <a:latin typeface="Arial" pitchFamily="34" charset="0"/>
              </a:rPr>
              <a:t>Glucose transport</a:t>
            </a:r>
          </a:p>
          <a:p>
            <a:pPr eaLnBrk="1" hangingPunct="1"/>
            <a:r>
              <a:rPr kumimoji="0" lang="en-US" sz="1600">
                <a:latin typeface="Arial" pitchFamily="34" charset="0"/>
              </a:rPr>
              <a:t>Gene 7</a:t>
            </a:r>
          </a:p>
          <a:p>
            <a:pPr eaLnBrk="1" hangingPunct="1"/>
            <a:r>
              <a:rPr kumimoji="0" lang="en-US" sz="1600">
                <a:latin typeface="Arial" pitchFamily="34" charset="0"/>
              </a:rPr>
              <a:t>Gene 3</a:t>
            </a:r>
          </a:p>
          <a:p>
            <a:pPr eaLnBrk="1" hangingPunct="1"/>
            <a:r>
              <a:rPr kumimoji="0" lang="en-US" sz="1600">
                <a:latin typeface="Arial" pitchFamily="34" charset="0"/>
              </a:rPr>
              <a:t>Gene 6</a:t>
            </a:r>
          </a:p>
          <a:p>
            <a:pPr eaLnBrk="1" hangingPunct="1"/>
            <a:r>
              <a:rPr kumimoji="0" lang="en-US" sz="1600">
                <a:latin typeface="Arial" pitchFamily="34" charset="0"/>
              </a:rPr>
              <a:t>…</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7045" name="Rectangle 2"/>
          <p:cNvSpPr>
            <a:spLocks noGrp="1" noChangeArrowheads="1"/>
          </p:cNvSpPr>
          <p:nvPr>
            <p:ph type="title"/>
          </p:nvPr>
        </p:nvSpPr>
        <p:spPr/>
        <p:txBody>
          <a:bodyPr/>
          <a:lstStyle/>
          <a:p>
            <a:pPr eaLnBrk="1" hangingPunct="1"/>
            <a:r>
              <a:rPr lang="en-US" smtClean="0"/>
              <a:t>GO for microarray analysis</a:t>
            </a:r>
          </a:p>
        </p:txBody>
      </p:sp>
      <p:sp>
        <p:nvSpPr>
          <p:cNvPr id="87046" name="Rectangle 3"/>
          <p:cNvSpPr>
            <a:spLocks noGrp="1" noChangeArrowheads="1"/>
          </p:cNvSpPr>
          <p:nvPr>
            <p:ph type="body" idx="1"/>
          </p:nvPr>
        </p:nvSpPr>
        <p:spPr/>
        <p:txBody>
          <a:bodyPr/>
          <a:lstStyle/>
          <a:p>
            <a:pPr eaLnBrk="1" hangingPunct="1"/>
            <a:r>
              <a:rPr lang="en-US" smtClean="0"/>
              <a:t>Annotations give ‘function’ label to genes</a:t>
            </a:r>
          </a:p>
          <a:p>
            <a:pPr lvl="1" eaLnBrk="1" hangingPunct="1"/>
            <a:endParaRPr lang="en-US" smtClean="0"/>
          </a:p>
          <a:p>
            <a:pPr eaLnBrk="1" hangingPunct="1"/>
            <a:r>
              <a:rPr lang="en-US" smtClean="0"/>
              <a:t>Ask meaningful questions of microarray data e.g.</a:t>
            </a:r>
          </a:p>
          <a:p>
            <a:pPr lvl="1" eaLnBrk="1" hangingPunct="1"/>
            <a:r>
              <a:rPr lang="en-US" smtClean="0"/>
              <a:t>genes involved in the same process, same/different expression patterns?</a:t>
            </a:r>
          </a:p>
          <a:p>
            <a:pPr lvl="1" eaLnBrk="1" hangingPunct="1"/>
            <a:endParaRPr lang="en-US" smtClean="0"/>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1030" name="Rectangle 2"/>
          <p:cNvSpPr>
            <a:spLocks noGrp="1" noChangeArrowheads="1"/>
          </p:cNvSpPr>
          <p:nvPr>
            <p:ph type="title"/>
          </p:nvPr>
        </p:nvSpPr>
        <p:spPr/>
        <p:txBody>
          <a:bodyPr/>
          <a:lstStyle/>
          <a:p>
            <a:pPr eaLnBrk="1" hangingPunct="1"/>
            <a:r>
              <a:rPr lang="en-US" smtClean="0"/>
              <a:t>Using GO in practice</a:t>
            </a:r>
          </a:p>
        </p:txBody>
      </p:sp>
      <p:sp>
        <p:nvSpPr>
          <p:cNvPr id="1031" name="Rectangle 3"/>
          <p:cNvSpPr>
            <a:spLocks noGrp="1" noChangeArrowheads="1"/>
          </p:cNvSpPr>
          <p:nvPr>
            <p:ph type="body" idx="1"/>
          </p:nvPr>
        </p:nvSpPr>
        <p:spPr/>
        <p:txBody>
          <a:bodyPr/>
          <a:lstStyle/>
          <a:p>
            <a:pPr eaLnBrk="1" hangingPunct="1"/>
            <a:r>
              <a:rPr lang="en-US" dirty="0" smtClean="0"/>
              <a:t>statistical measure </a:t>
            </a:r>
          </a:p>
          <a:p>
            <a:pPr lvl="1" eaLnBrk="1" hangingPunct="1"/>
            <a:r>
              <a:rPr lang="en-US" dirty="0" smtClean="0"/>
              <a:t>how likely your differentially regulated genes fall into that category by chance</a:t>
            </a:r>
          </a:p>
        </p:txBody>
      </p:sp>
      <p:grpSp>
        <p:nvGrpSpPr>
          <p:cNvPr id="2" name="Group 4"/>
          <p:cNvGrpSpPr>
            <a:grpSpLocks/>
          </p:cNvGrpSpPr>
          <p:nvPr/>
        </p:nvGrpSpPr>
        <p:grpSpPr bwMode="auto">
          <a:xfrm>
            <a:off x="482600" y="4965700"/>
            <a:ext cx="1828800" cy="788988"/>
            <a:chOff x="304" y="3128"/>
            <a:chExt cx="1152" cy="497"/>
          </a:xfrm>
        </p:grpSpPr>
        <p:sp>
          <p:nvSpPr>
            <p:cNvPr id="1041" name="Text Box 5"/>
            <p:cNvSpPr txBox="1">
              <a:spLocks noChangeArrowheads="1"/>
            </p:cNvSpPr>
            <p:nvPr/>
          </p:nvSpPr>
          <p:spPr bwMode="auto">
            <a:xfrm>
              <a:off x="304" y="3128"/>
              <a:ext cx="960" cy="497"/>
            </a:xfrm>
            <a:prstGeom prst="rect">
              <a:avLst/>
            </a:prstGeom>
            <a:solidFill>
              <a:srgbClr val="FFFF99"/>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spcBef>
                  <a:spcPct val="50000"/>
                </a:spcBef>
              </a:pPr>
              <a:r>
                <a:rPr kumimoji="0" lang="en-US" sz="1800">
                  <a:latin typeface="Arial" pitchFamily="34" charset="0"/>
                </a:rPr>
                <a:t>microarray</a:t>
              </a:r>
            </a:p>
            <a:p>
              <a:pPr>
                <a:spcBef>
                  <a:spcPct val="50000"/>
                </a:spcBef>
              </a:pPr>
              <a:r>
                <a:rPr kumimoji="0" lang="en-US" sz="1800">
                  <a:latin typeface="Arial" pitchFamily="34" charset="0"/>
                </a:rPr>
                <a:t>1000 genes</a:t>
              </a:r>
              <a:endParaRPr kumimoji="0" lang="en-US" sz="1800">
                <a:latin typeface="Times" pitchFamily="18" charset="0"/>
              </a:endParaRPr>
            </a:p>
          </p:txBody>
        </p:sp>
        <p:sp>
          <p:nvSpPr>
            <p:cNvPr id="1042" name="Line 6"/>
            <p:cNvSpPr>
              <a:spLocks noChangeShapeType="1"/>
            </p:cNvSpPr>
            <p:nvPr/>
          </p:nvSpPr>
          <p:spPr bwMode="auto">
            <a:xfrm>
              <a:off x="1120" y="3416"/>
              <a:ext cx="336"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
          <p:cNvGrpSpPr>
            <a:grpSpLocks/>
          </p:cNvGrpSpPr>
          <p:nvPr/>
        </p:nvGrpSpPr>
        <p:grpSpPr bwMode="auto">
          <a:xfrm>
            <a:off x="2311400" y="5199063"/>
            <a:ext cx="1828800" cy="376237"/>
            <a:chOff x="1456" y="3275"/>
            <a:chExt cx="1152" cy="237"/>
          </a:xfrm>
        </p:grpSpPr>
        <p:sp>
          <p:nvSpPr>
            <p:cNvPr id="1039" name="Text Box 8"/>
            <p:cNvSpPr txBox="1">
              <a:spLocks noChangeArrowheads="1"/>
            </p:cNvSpPr>
            <p:nvPr/>
          </p:nvSpPr>
          <p:spPr bwMode="auto">
            <a:xfrm>
              <a:off x="1456" y="3275"/>
              <a:ext cx="912" cy="237"/>
            </a:xfrm>
            <a:prstGeom prst="rect">
              <a:avLst/>
            </a:prstGeom>
            <a:solidFill>
              <a:srgbClr val="FFFF99"/>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spcBef>
                  <a:spcPct val="50000"/>
                </a:spcBef>
              </a:pPr>
              <a:r>
                <a:rPr kumimoji="0" lang="en-US" sz="1800">
                  <a:latin typeface="Arial" pitchFamily="34" charset="0"/>
                </a:rPr>
                <a:t>experiment</a:t>
              </a:r>
              <a:endParaRPr kumimoji="0" lang="en-US" sz="1800">
                <a:latin typeface="Times" pitchFamily="18" charset="0"/>
              </a:endParaRPr>
            </a:p>
          </p:txBody>
        </p:sp>
        <p:sp>
          <p:nvSpPr>
            <p:cNvPr id="1040" name="Line 9"/>
            <p:cNvSpPr>
              <a:spLocks noChangeShapeType="1"/>
            </p:cNvSpPr>
            <p:nvPr/>
          </p:nvSpPr>
          <p:spPr bwMode="auto">
            <a:xfrm>
              <a:off x="2272" y="3416"/>
              <a:ext cx="336"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0"/>
          <p:cNvGrpSpPr>
            <a:grpSpLocks/>
          </p:cNvGrpSpPr>
          <p:nvPr/>
        </p:nvGrpSpPr>
        <p:grpSpPr bwMode="auto">
          <a:xfrm>
            <a:off x="4140200" y="4965703"/>
            <a:ext cx="1905000" cy="923926"/>
            <a:chOff x="2608" y="3128"/>
            <a:chExt cx="1200" cy="582"/>
          </a:xfrm>
        </p:grpSpPr>
        <p:sp>
          <p:nvSpPr>
            <p:cNvPr id="1037" name="Text Box 11"/>
            <p:cNvSpPr txBox="1">
              <a:spLocks noChangeArrowheads="1"/>
            </p:cNvSpPr>
            <p:nvPr/>
          </p:nvSpPr>
          <p:spPr bwMode="auto">
            <a:xfrm>
              <a:off x="2608" y="3128"/>
              <a:ext cx="912" cy="582"/>
            </a:xfrm>
            <a:prstGeom prst="rect">
              <a:avLst/>
            </a:prstGeom>
            <a:solidFill>
              <a:srgbClr val="FFFF99"/>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a:spcBef>
                  <a:spcPct val="50000"/>
                </a:spcBef>
              </a:pPr>
              <a:r>
                <a:rPr kumimoji="0" lang="en-US" sz="1800" dirty="0">
                  <a:latin typeface="Arial" pitchFamily="34" charset="0"/>
                </a:rPr>
                <a:t>100 genes differentially </a:t>
              </a:r>
              <a:r>
                <a:rPr kumimoji="0" lang="en-US" sz="1800" dirty="0" smtClean="0">
                  <a:latin typeface="Arial" pitchFamily="34" charset="0"/>
                </a:rPr>
                <a:t>expressed</a:t>
              </a:r>
              <a:endParaRPr kumimoji="0" lang="en-US" sz="1800" dirty="0">
                <a:latin typeface="Times" pitchFamily="18" charset="0"/>
              </a:endParaRPr>
            </a:p>
          </p:txBody>
        </p:sp>
        <p:sp>
          <p:nvSpPr>
            <p:cNvPr id="1038" name="Line 12"/>
            <p:cNvSpPr>
              <a:spLocks noChangeShapeType="1"/>
            </p:cNvSpPr>
            <p:nvPr/>
          </p:nvSpPr>
          <p:spPr bwMode="auto">
            <a:xfrm>
              <a:off x="3472" y="3416"/>
              <a:ext cx="336"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3"/>
          <p:cNvGrpSpPr>
            <a:grpSpLocks/>
          </p:cNvGrpSpPr>
          <p:nvPr/>
        </p:nvGrpSpPr>
        <p:grpSpPr bwMode="auto">
          <a:xfrm>
            <a:off x="5853113" y="3289300"/>
            <a:ext cx="2782887" cy="2878138"/>
            <a:chOff x="3687" y="2072"/>
            <a:chExt cx="1753" cy="1813"/>
          </a:xfrm>
        </p:grpSpPr>
        <p:sp>
          <p:nvSpPr>
            <p:cNvPr id="1036" name="Text Box 14"/>
            <p:cNvSpPr txBox="1">
              <a:spLocks noChangeArrowheads="1"/>
            </p:cNvSpPr>
            <p:nvPr/>
          </p:nvSpPr>
          <p:spPr bwMode="auto">
            <a:xfrm>
              <a:off x="3808" y="3032"/>
              <a:ext cx="1632" cy="853"/>
            </a:xfrm>
            <a:prstGeom prst="rect">
              <a:avLst/>
            </a:prstGeom>
            <a:solidFill>
              <a:srgbClr val="FFFF99"/>
            </a:solidFill>
            <a:ln w="9525">
              <a:solidFill>
                <a:schemeClr val="tx1"/>
              </a:solidFill>
              <a:miter lim="800000"/>
              <a:headEnd/>
              <a:tailEnd/>
            </a:ln>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a:latin typeface="Arial" pitchFamily="34" charset="0"/>
                </a:rPr>
                <a:t>mitosis – 80/100</a:t>
              </a:r>
            </a:p>
            <a:p>
              <a:pPr eaLnBrk="1" hangingPunct="1"/>
              <a:r>
                <a:rPr kumimoji="0" lang="en-US" sz="1600">
                  <a:latin typeface="Arial" pitchFamily="34" charset="0"/>
                </a:rPr>
                <a:t>apoptosis – 40/100</a:t>
              </a:r>
            </a:p>
            <a:p>
              <a:pPr eaLnBrk="1" hangingPunct="1"/>
              <a:r>
                <a:rPr kumimoji="0" lang="en-US" sz="1600">
                  <a:latin typeface="Arial" pitchFamily="34" charset="0"/>
                </a:rPr>
                <a:t>p. ctrl. cell prol. – 30/100</a:t>
              </a:r>
            </a:p>
            <a:p>
              <a:pPr eaLnBrk="1" hangingPunct="1"/>
              <a:r>
                <a:rPr kumimoji="0" lang="en-US" sz="1600">
                  <a:latin typeface="Arial" pitchFamily="34" charset="0"/>
                </a:rPr>
                <a:t>glucose transp. – 20/100</a:t>
              </a:r>
            </a:p>
            <a:p>
              <a:pPr eaLnBrk="1" hangingPunct="1"/>
              <a:endParaRPr kumimoji="0" lang="en-US" sz="1800">
                <a:latin typeface="Arial" pitchFamily="34" charset="0"/>
              </a:endParaRPr>
            </a:p>
          </p:txBody>
        </p:sp>
        <p:graphicFrame>
          <p:nvGraphicFramePr>
            <p:cNvPr id="1026" name="Object 15"/>
            <p:cNvGraphicFramePr>
              <a:graphicFrameLocks noChangeAspect="1"/>
            </p:cNvGraphicFramePr>
            <p:nvPr/>
          </p:nvGraphicFramePr>
          <p:xfrm>
            <a:off x="3687" y="2072"/>
            <a:ext cx="1657" cy="967"/>
          </p:xfrm>
          <a:graphic>
            <a:graphicData uri="http://schemas.openxmlformats.org/presentationml/2006/ole">
              <mc:AlternateContent xmlns:mc="http://schemas.openxmlformats.org/markup-compatibility/2006">
                <mc:Choice xmlns:v="urn:schemas-microsoft-com:vml" Requires="v">
                  <p:oleObj spid="_x0000_s1051" name="Chart" r:id="rId4" imgW="6429452" imgH="3743439" progId="MSGraph.Chart.8">
                    <p:embed followColorScheme="full"/>
                  </p:oleObj>
                </mc:Choice>
                <mc:Fallback>
                  <p:oleObj name="Chart" r:id="rId4" imgW="6429452" imgH="3743439" progId="MSGraph.Chart.8">
                    <p:embed followColorScheme="full"/>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7" y="2072"/>
                          <a:ext cx="1657" cy="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 name="Footer Placeholder 5"/>
          <p:cNvSpPr>
            <a:spLocks noGrp="1"/>
          </p:cNvSpPr>
          <p:nvPr>
            <p:ph type="ftr" sz="quarter" idx="11"/>
          </p:nvPr>
        </p:nvSpPr>
        <p:spPr/>
        <p:txBody>
          <a:bodyPr/>
          <a:lstStyle/>
          <a:p>
            <a:pPr>
              <a:defRPr/>
            </a:pPr>
            <a:r>
              <a:rPr lang="en-US" smtClean="0"/>
              <a:t>SPH 247 Statistical Analysis of Laboratory Data</a:t>
            </a:r>
            <a:endParaRPr lang="en-US"/>
          </a:p>
        </p:txBody>
      </p:sp>
      <p:sp>
        <p:nvSpPr>
          <p:cNvPr id="7" name="Slide Number Placeholder 6"/>
          <p:cNvSpPr>
            <a:spLocks noGrp="1"/>
          </p:cNvSpPr>
          <p:nvPr>
            <p:ph type="sldNum" sz="quarter" idx="12"/>
          </p:nvPr>
        </p:nvSpPr>
        <p:spPr/>
        <p:txBody>
          <a:bodyPr/>
          <a:lstStyle/>
          <a:p>
            <a:pPr>
              <a:defRPr/>
            </a:pPr>
            <a:fld id="{907E8B50-EEFE-4742-BCDC-377997AC3008}" type="slidenum">
              <a:rPr lang="en-US" smtClean="0"/>
              <a:pPr>
                <a:defRPr/>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8069" name="Rectangle 2"/>
          <p:cNvSpPr>
            <a:spLocks noGrp="1" noChangeArrowheads="1"/>
          </p:cNvSpPr>
          <p:nvPr>
            <p:ph type="title"/>
          </p:nvPr>
        </p:nvSpPr>
        <p:spPr/>
        <p:txBody>
          <a:bodyPr/>
          <a:lstStyle/>
          <a:p>
            <a:pPr eaLnBrk="1" hangingPunct="1"/>
            <a:r>
              <a:rPr lang="en-US" smtClean="0"/>
              <a:t>Using GO in practice</a:t>
            </a:r>
          </a:p>
        </p:txBody>
      </p:sp>
      <p:sp>
        <p:nvSpPr>
          <p:cNvPr id="88070" name="Rectangle 3"/>
          <p:cNvSpPr>
            <a:spLocks noGrp="1" noChangeArrowheads="1"/>
          </p:cNvSpPr>
          <p:nvPr>
            <p:ph type="body" idx="1"/>
          </p:nvPr>
        </p:nvSpPr>
        <p:spPr/>
        <p:txBody>
          <a:bodyPr/>
          <a:lstStyle/>
          <a:p>
            <a:pPr eaLnBrk="1" hangingPunct="1"/>
            <a:r>
              <a:rPr lang="en-US" smtClean="0"/>
              <a:t>However, when you look at the distribution of all genes on the microarray:</a:t>
            </a:r>
          </a:p>
        </p:txBody>
      </p:sp>
      <p:sp>
        <p:nvSpPr>
          <p:cNvPr id="88071" name="Text Box 4"/>
          <p:cNvSpPr txBox="1">
            <a:spLocks noChangeArrowheads="1"/>
          </p:cNvSpPr>
          <p:nvPr/>
        </p:nvSpPr>
        <p:spPr bwMode="auto">
          <a:xfrm>
            <a:off x="876300" y="3289300"/>
            <a:ext cx="7315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pPr eaLnBrk="1" hangingPunct="1"/>
            <a:r>
              <a:rPr kumimoji="0" lang="en-US" sz="1600">
                <a:latin typeface="Arial" pitchFamily="34" charset="0"/>
              </a:rPr>
              <a:t>Process		Genes on array	   # genes expected in            occurred				    100 random genes</a:t>
            </a:r>
          </a:p>
          <a:p>
            <a:pPr eaLnBrk="1" hangingPunct="1"/>
            <a:r>
              <a:rPr kumimoji="0" lang="en-US" sz="1600">
                <a:latin typeface="Arial" pitchFamily="34" charset="0"/>
              </a:rPr>
              <a:t>mitosis 		    800/1000		80		   80</a:t>
            </a:r>
          </a:p>
          <a:p>
            <a:pPr eaLnBrk="1" hangingPunct="1"/>
            <a:r>
              <a:rPr kumimoji="0" lang="en-US" sz="1600">
                <a:latin typeface="Arial" pitchFamily="34" charset="0"/>
              </a:rPr>
              <a:t>apoptosis 	    400/1000		40		   40</a:t>
            </a:r>
          </a:p>
          <a:p>
            <a:pPr eaLnBrk="1" hangingPunct="1"/>
            <a:r>
              <a:rPr kumimoji="0" lang="en-US" sz="1600">
                <a:latin typeface="Arial" pitchFamily="34" charset="0"/>
              </a:rPr>
              <a:t>p. ctrl. cell prol.  	    100/1000		10		   30 glucose transp.  	      50/1000		 5		   20</a:t>
            </a:r>
            <a:r>
              <a:rPr kumimoji="0" lang="en-US" sz="1600"/>
              <a:t>	</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89093" name="Rectangle 2"/>
          <p:cNvSpPr>
            <a:spLocks noGrp="1" noChangeArrowheads="1"/>
          </p:cNvSpPr>
          <p:nvPr>
            <p:ph type="title"/>
          </p:nvPr>
        </p:nvSpPr>
        <p:spPr/>
        <p:txBody>
          <a:bodyPr/>
          <a:lstStyle/>
          <a:p>
            <a:pPr eaLnBrk="1" hangingPunct="1"/>
            <a:r>
              <a:rPr lang="en-US" smtClean="0"/>
              <a:t>AmiGO</a:t>
            </a:r>
          </a:p>
        </p:txBody>
      </p:sp>
      <p:sp>
        <p:nvSpPr>
          <p:cNvPr id="89094" name="Rectangle 3"/>
          <p:cNvSpPr>
            <a:spLocks noGrp="1" noChangeArrowheads="1"/>
          </p:cNvSpPr>
          <p:nvPr>
            <p:ph type="body" idx="1"/>
          </p:nvPr>
        </p:nvSpPr>
        <p:spPr/>
        <p:txBody>
          <a:bodyPr/>
          <a:lstStyle/>
          <a:p>
            <a:pPr eaLnBrk="1" hangingPunct="1">
              <a:lnSpc>
                <a:spcPct val="90000"/>
              </a:lnSpc>
            </a:pPr>
            <a:r>
              <a:rPr lang="en-US" sz="2400" dirty="0" smtClean="0"/>
              <a:t>Web application that reads from the GO Database (</a:t>
            </a:r>
            <a:r>
              <a:rPr lang="en-US" sz="2400" dirty="0" err="1" smtClean="0"/>
              <a:t>mySQL</a:t>
            </a:r>
            <a:r>
              <a:rPr lang="en-US" sz="2400" dirty="0" smtClean="0"/>
              <a:t>)</a:t>
            </a:r>
          </a:p>
          <a:p>
            <a:pPr eaLnBrk="1" hangingPunct="1">
              <a:lnSpc>
                <a:spcPct val="90000"/>
              </a:lnSpc>
            </a:pPr>
            <a:r>
              <a:rPr lang="en-US" sz="2400" dirty="0" smtClean="0">
                <a:hlinkClick r:id="rId3"/>
              </a:rPr>
              <a:t>http://amigo.geneontology.org/cgi-bin/amigo/go.cgi</a:t>
            </a:r>
            <a:r>
              <a:rPr lang="en-US" sz="2400" dirty="0" smtClean="0"/>
              <a:t> </a:t>
            </a:r>
          </a:p>
          <a:p>
            <a:pPr eaLnBrk="1" hangingPunct="1">
              <a:lnSpc>
                <a:spcPct val="90000"/>
              </a:lnSpc>
            </a:pPr>
            <a:r>
              <a:rPr lang="en-US" sz="2400" dirty="0" smtClean="0"/>
              <a:t>Allows us to </a:t>
            </a:r>
          </a:p>
          <a:p>
            <a:pPr lvl="1" eaLnBrk="1" hangingPunct="1">
              <a:lnSpc>
                <a:spcPct val="90000"/>
              </a:lnSpc>
            </a:pPr>
            <a:r>
              <a:rPr lang="en-US" sz="2400" dirty="0" smtClean="0"/>
              <a:t>browse the ontologies</a:t>
            </a:r>
          </a:p>
          <a:p>
            <a:pPr lvl="1" eaLnBrk="1" hangingPunct="1">
              <a:lnSpc>
                <a:spcPct val="90000"/>
              </a:lnSpc>
            </a:pPr>
            <a:r>
              <a:rPr lang="en-US" sz="2400" dirty="0" smtClean="0"/>
              <a:t>view annotations from various species</a:t>
            </a:r>
          </a:p>
          <a:p>
            <a:pPr lvl="1" eaLnBrk="1" hangingPunct="1">
              <a:lnSpc>
                <a:spcPct val="90000"/>
              </a:lnSpc>
            </a:pPr>
            <a:r>
              <a:rPr lang="en-US" sz="2400" dirty="0" smtClean="0"/>
              <a:t>compare sequences (</a:t>
            </a:r>
            <a:r>
              <a:rPr lang="en-US" sz="2400" dirty="0" err="1" smtClean="0"/>
              <a:t>GOst</a:t>
            </a:r>
            <a:r>
              <a:rPr lang="en-US" sz="2400" dirty="0" smtClean="0"/>
              <a:t>)</a:t>
            </a:r>
          </a:p>
          <a:p>
            <a:pPr eaLnBrk="1" hangingPunct="1">
              <a:lnSpc>
                <a:spcPct val="90000"/>
              </a:lnSpc>
            </a:pPr>
            <a:r>
              <a:rPr lang="en-US" sz="2400" dirty="0" smtClean="0"/>
              <a:t>Ontologies are loaded into the database from the </a:t>
            </a:r>
            <a:r>
              <a:rPr lang="en-US" sz="2400" dirty="0" err="1" smtClean="0"/>
              <a:t>gene_ontology.obo</a:t>
            </a:r>
            <a:r>
              <a:rPr lang="en-US" sz="2400" dirty="0" smtClean="0"/>
              <a:t> file</a:t>
            </a:r>
          </a:p>
          <a:p>
            <a:pPr eaLnBrk="1" hangingPunct="1">
              <a:lnSpc>
                <a:spcPct val="90000"/>
              </a:lnSpc>
            </a:pPr>
            <a:r>
              <a:rPr lang="en-US" sz="2400" dirty="0" smtClean="0"/>
              <a:t>Annotations are loaded from the </a:t>
            </a:r>
            <a:r>
              <a:rPr lang="en-US" sz="2400" dirty="0" err="1" smtClean="0"/>
              <a:t>gene_association</a:t>
            </a:r>
            <a:r>
              <a:rPr lang="en-US" sz="2400" dirty="0" smtClean="0"/>
              <a:t> files submitted by the various annotating groups</a:t>
            </a:r>
          </a:p>
          <a:p>
            <a:pPr lvl="1" eaLnBrk="1" hangingPunct="1">
              <a:lnSpc>
                <a:spcPct val="90000"/>
              </a:lnSpc>
            </a:pPr>
            <a:r>
              <a:rPr lang="en-US" sz="2000" dirty="0" smtClean="0"/>
              <a:t>Only ‘Non-IEA’ annotations are loaded</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0117" name="Rectangle 2"/>
          <p:cNvSpPr>
            <a:spLocks noGrp="1" noChangeArrowheads="1"/>
          </p:cNvSpPr>
          <p:nvPr>
            <p:ph type="title"/>
          </p:nvPr>
        </p:nvSpPr>
        <p:spPr>
          <a:xfrm>
            <a:off x="609600" y="304800"/>
            <a:ext cx="8077200" cy="858838"/>
          </a:xfrm>
        </p:spPr>
        <p:txBody>
          <a:bodyPr/>
          <a:lstStyle/>
          <a:p>
            <a:pPr eaLnBrk="1" hangingPunct="1"/>
            <a:r>
              <a:rPr lang="en-US" sz="3200" smtClean="0"/>
              <a:t>AmiGO</a:t>
            </a:r>
            <a:r>
              <a:rPr lang="en-US" smtClean="0"/>
              <a:t/>
            </a:r>
            <a:br>
              <a:rPr lang="en-US" smtClean="0"/>
            </a:br>
            <a:r>
              <a:rPr lang="en-US" sz="2400" smtClean="0"/>
              <a:t>http://www.godatabase.org</a:t>
            </a:r>
            <a:endParaRPr lang="en-US" smtClean="0"/>
          </a:p>
        </p:txBody>
      </p:sp>
      <p:pic>
        <p:nvPicPr>
          <p:cNvPr id="90118" name="Picture 3" descr="amigo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4074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Oval 4"/>
          <p:cNvSpPr>
            <a:spLocks noChangeArrowheads="1"/>
          </p:cNvSpPr>
          <p:nvPr/>
        </p:nvSpPr>
        <p:spPr bwMode="auto">
          <a:xfrm>
            <a:off x="2286000" y="2057400"/>
            <a:ext cx="3505200" cy="533400"/>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0" name="Oval 5"/>
          <p:cNvSpPr>
            <a:spLocks noChangeArrowheads="1"/>
          </p:cNvSpPr>
          <p:nvPr/>
        </p:nvSpPr>
        <p:spPr bwMode="auto">
          <a:xfrm>
            <a:off x="0" y="1981200"/>
            <a:ext cx="2209800" cy="1295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1" name="Oval 6"/>
          <p:cNvSpPr>
            <a:spLocks noChangeArrowheads="1"/>
          </p:cNvSpPr>
          <p:nvPr/>
        </p:nvSpPr>
        <p:spPr bwMode="auto">
          <a:xfrm>
            <a:off x="228600" y="3581400"/>
            <a:ext cx="1371600" cy="2667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0122" name="Group 7"/>
          <p:cNvGrpSpPr>
            <a:grpSpLocks/>
          </p:cNvGrpSpPr>
          <p:nvPr/>
        </p:nvGrpSpPr>
        <p:grpSpPr bwMode="auto">
          <a:xfrm>
            <a:off x="2286000" y="3733800"/>
            <a:ext cx="4270375" cy="304800"/>
            <a:chOff x="3648" y="620"/>
            <a:chExt cx="2690" cy="192"/>
          </a:xfrm>
        </p:grpSpPr>
        <p:pic>
          <p:nvPicPr>
            <p:cNvPr id="90125" name="Picture 8" descr="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672"/>
              <a:ext cx="8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6" name="Rectangle 9"/>
            <p:cNvSpPr>
              <a:spLocks noChangeArrowheads="1"/>
            </p:cNvSpPr>
            <p:nvPr/>
          </p:nvSpPr>
          <p:spPr bwMode="auto">
            <a:xfrm>
              <a:off x="3744" y="620"/>
              <a:ext cx="25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Node has children, can be clicked to view children</a:t>
              </a:r>
              <a:endParaRPr kumimoji="0" lang="en-US" sz="2400">
                <a:latin typeface="Arial" pitchFamily="34" charset="0"/>
                <a:ea typeface="ＭＳ Ｐゴシック" pitchFamily="34" charset="-128"/>
              </a:endParaRPr>
            </a:p>
          </p:txBody>
        </p:sp>
      </p:grpSp>
      <p:sp>
        <p:nvSpPr>
          <p:cNvPr id="90123" name="AutoShape 10"/>
          <p:cNvSpPr>
            <a:spLocks noChangeArrowheads="1"/>
          </p:cNvSpPr>
          <p:nvPr/>
        </p:nvSpPr>
        <p:spPr bwMode="auto">
          <a:xfrm>
            <a:off x="2133600" y="3505200"/>
            <a:ext cx="4419600" cy="8382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4" name="Line 11"/>
          <p:cNvSpPr>
            <a:spLocks noChangeShapeType="1"/>
          </p:cNvSpPr>
          <p:nvPr/>
        </p:nvSpPr>
        <p:spPr bwMode="auto">
          <a:xfrm>
            <a:off x="2514600" y="2362200"/>
            <a:ext cx="152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59055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5" name="Line 3"/>
          <p:cNvSpPr>
            <a:spLocks noChangeShapeType="1"/>
          </p:cNvSpPr>
          <p:nvPr/>
        </p:nvSpPr>
        <p:spPr bwMode="auto">
          <a:xfrm>
            <a:off x="6781800" y="2057400"/>
            <a:ext cx="0" cy="457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36" name="Line 4"/>
          <p:cNvSpPr>
            <a:spLocks noChangeShapeType="1"/>
          </p:cNvSpPr>
          <p:nvPr/>
        </p:nvSpPr>
        <p:spPr bwMode="auto">
          <a:xfrm>
            <a:off x="6781800" y="2743200"/>
            <a:ext cx="0" cy="457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37" name="Line 5"/>
          <p:cNvSpPr>
            <a:spLocks noChangeShapeType="1"/>
          </p:cNvSpPr>
          <p:nvPr/>
        </p:nvSpPr>
        <p:spPr bwMode="auto">
          <a:xfrm>
            <a:off x="6781800" y="3429000"/>
            <a:ext cx="0" cy="457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38" name="Line 6"/>
          <p:cNvSpPr>
            <a:spLocks noChangeShapeType="1"/>
          </p:cNvSpPr>
          <p:nvPr/>
        </p:nvSpPr>
        <p:spPr bwMode="auto">
          <a:xfrm>
            <a:off x="6781800" y="4114800"/>
            <a:ext cx="0" cy="457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39" name="Line 7"/>
          <p:cNvSpPr>
            <a:spLocks noChangeShapeType="1"/>
          </p:cNvSpPr>
          <p:nvPr/>
        </p:nvSpPr>
        <p:spPr bwMode="auto">
          <a:xfrm>
            <a:off x="6781800" y="4800600"/>
            <a:ext cx="0" cy="533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40" name="Line 8"/>
          <p:cNvSpPr>
            <a:spLocks noChangeShapeType="1"/>
          </p:cNvSpPr>
          <p:nvPr/>
        </p:nvSpPr>
        <p:spPr bwMode="auto">
          <a:xfrm>
            <a:off x="6781800" y="5486400"/>
            <a:ext cx="0" cy="3810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641" name="Text Box 9"/>
          <p:cNvSpPr txBox="1">
            <a:spLocks noChangeArrowheads="1"/>
          </p:cNvSpPr>
          <p:nvPr/>
        </p:nvSpPr>
        <p:spPr bwMode="auto">
          <a:xfrm>
            <a:off x="6858000" y="2057400"/>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MCM3</a:t>
            </a:r>
            <a:endParaRPr kumimoji="0" lang="en-US" sz="2400">
              <a:solidFill>
                <a:schemeClr val="accent2"/>
              </a:solidFill>
              <a:latin typeface="Times" pitchFamily="18" charset="0"/>
            </a:endParaRPr>
          </a:p>
        </p:txBody>
      </p:sp>
      <p:sp>
        <p:nvSpPr>
          <p:cNvPr id="581642" name="Text Box 10"/>
          <p:cNvSpPr txBox="1">
            <a:spLocks noChangeArrowheads="1"/>
          </p:cNvSpPr>
          <p:nvPr/>
        </p:nvSpPr>
        <p:spPr bwMode="auto">
          <a:xfrm>
            <a:off x="6858000" y="2789238"/>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MCM2</a:t>
            </a:r>
            <a:endParaRPr kumimoji="0" lang="en-US" sz="2400" i="1">
              <a:solidFill>
                <a:schemeClr val="accent2"/>
              </a:solidFill>
              <a:latin typeface="Times" pitchFamily="18" charset="0"/>
            </a:endParaRPr>
          </a:p>
        </p:txBody>
      </p:sp>
      <p:sp>
        <p:nvSpPr>
          <p:cNvPr id="581643" name="Text Box 11"/>
          <p:cNvSpPr txBox="1">
            <a:spLocks noChangeArrowheads="1"/>
          </p:cNvSpPr>
          <p:nvPr/>
        </p:nvSpPr>
        <p:spPr bwMode="auto">
          <a:xfrm>
            <a:off x="6858000" y="3505200"/>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CDC46/MCM5</a:t>
            </a:r>
            <a:endParaRPr kumimoji="0" lang="en-US" sz="2400">
              <a:solidFill>
                <a:schemeClr val="accent2"/>
              </a:solidFill>
              <a:latin typeface="Times" pitchFamily="18" charset="0"/>
            </a:endParaRPr>
          </a:p>
        </p:txBody>
      </p:sp>
      <p:sp>
        <p:nvSpPr>
          <p:cNvPr id="581644" name="Text Box 12"/>
          <p:cNvSpPr txBox="1">
            <a:spLocks noChangeArrowheads="1"/>
          </p:cNvSpPr>
          <p:nvPr/>
        </p:nvSpPr>
        <p:spPr bwMode="auto">
          <a:xfrm>
            <a:off x="6858000" y="4114800"/>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CDC47/MCM7</a:t>
            </a:r>
            <a:endParaRPr kumimoji="0" lang="en-US" sz="2400">
              <a:solidFill>
                <a:schemeClr val="accent2"/>
              </a:solidFill>
              <a:latin typeface="Times" pitchFamily="18" charset="0"/>
            </a:endParaRPr>
          </a:p>
        </p:txBody>
      </p:sp>
      <p:sp>
        <p:nvSpPr>
          <p:cNvPr id="581645" name="Text Box 13"/>
          <p:cNvSpPr txBox="1">
            <a:spLocks noChangeArrowheads="1"/>
          </p:cNvSpPr>
          <p:nvPr/>
        </p:nvSpPr>
        <p:spPr bwMode="auto">
          <a:xfrm>
            <a:off x="6858000" y="4876800"/>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CDC54/MCM4</a:t>
            </a:r>
            <a:endParaRPr kumimoji="0" lang="en-US" sz="2400">
              <a:solidFill>
                <a:schemeClr val="accent2"/>
              </a:solidFill>
              <a:latin typeface="Times" pitchFamily="18" charset="0"/>
            </a:endParaRPr>
          </a:p>
        </p:txBody>
      </p:sp>
      <p:sp>
        <p:nvSpPr>
          <p:cNvPr id="581646" name="Text Box 14"/>
          <p:cNvSpPr txBox="1">
            <a:spLocks noChangeArrowheads="1"/>
          </p:cNvSpPr>
          <p:nvPr/>
        </p:nvSpPr>
        <p:spPr bwMode="auto">
          <a:xfrm>
            <a:off x="6858000" y="5410200"/>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000" i="1">
                <a:solidFill>
                  <a:schemeClr val="accent2"/>
                </a:solidFill>
                <a:latin typeface="Times" pitchFamily="18" charset="0"/>
              </a:rPr>
              <a:t>MCM6</a:t>
            </a:r>
            <a:endParaRPr kumimoji="0" lang="en-US" sz="2400">
              <a:solidFill>
                <a:schemeClr val="accent2"/>
              </a:solidFill>
              <a:latin typeface="Times" pitchFamily="18" charset="0"/>
            </a:endParaRPr>
          </a:p>
        </p:txBody>
      </p:sp>
      <p:sp>
        <p:nvSpPr>
          <p:cNvPr id="581647" name="Text Box 15"/>
          <p:cNvSpPr txBox="1">
            <a:spLocks noChangeArrowheads="1"/>
          </p:cNvSpPr>
          <p:nvPr/>
        </p:nvSpPr>
        <p:spPr bwMode="auto">
          <a:xfrm>
            <a:off x="76200" y="5715000"/>
            <a:ext cx="8780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kumimoji="0" lang="en-US" sz="2400">
                <a:solidFill>
                  <a:schemeClr val="accent2"/>
                </a:solidFill>
                <a:latin typeface="Times" pitchFamily="18" charset="0"/>
              </a:rPr>
              <a:t>These proteins form a hexamer in the species that have been examined</a:t>
            </a:r>
            <a:endParaRPr kumimoji="0" lang="en-US" sz="2400">
              <a:latin typeface="Times" pitchFamily="18" charset="0"/>
            </a:endParaRPr>
          </a:p>
        </p:txBody>
      </p:sp>
      <p:sp>
        <p:nvSpPr>
          <p:cNvPr id="10259" name="Rectangle 16"/>
          <p:cNvSpPr>
            <a:spLocks noGrp="1" noChangeArrowheads="1"/>
          </p:cNvSpPr>
          <p:nvPr>
            <p:ph type="title"/>
          </p:nvPr>
        </p:nvSpPr>
        <p:spPr>
          <a:xfrm>
            <a:off x="457200" y="274638"/>
            <a:ext cx="8229600" cy="487362"/>
          </a:xfrm>
        </p:spPr>
        <p:txBody>
          <a:bodyPr/>
          <a:lstStyle/>
          <a:p>
            <a:pPr eaLnBrk="1" hangingPunct="1"/>
            <a:r>
              <a:rPr lang="en-US" sz="2400" smtClean="0">
                <a:solidFill>
                  <a:schemeClr val="tx1"/>
                </a:solidFill>
              </a:rPr>
              <a:t>Comparison of sequences from 4 organisms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0BB28E-AF06-415B-876D-1FE4A08CD51F}"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16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16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163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164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81637"/>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81643"/>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81638"/>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81644"/>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8163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81645"/>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581640"/>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58164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581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animBg="1"/>
      <p:bldP spid="581636" grpId="0" animBg="1"/>
      <p:bldP spid="581637" grpId="0" animBg="1"/>
      <p:bldP spid="581638" grpId="0" animBg="1"/>
      <p:bldP spid="581639" grpId="0" animBg="1"/>
      <p:bldP spid="581640" grpId="0" animBg="1"/>
      <p:bldP spid="581641" grpId="0" autoUpdateAnimBg="0"/>
      <p:bldP spid="581642" grpId="0" autoUpdateAnimBg="0"/>
      <p:bldP spid="581643" grpId="0" autoUpdateAnimBg="0"/>
      <p:bldP spid="581644" grpId="0" autoUpdateAnimBg="0"/>
      <p:bldP spid="581645" grpId="0" autoUpdateAnimBg="0"/>
      <p:bldP spid="581646" grpId="0" autoUpdateAnimBg="0"/>
      <p:bldP spid="581647"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91141" name="Picture 2" descr="amigo_ba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8006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2" name="Group 3"/>
          <p:cNvGrpSpPr>
            <a:grpSpLocks/>
          </p:cNvGrpSpPr>
          <p:nvPr/>
        </p:nvGrpSpPr>
        <p:grpSpPr bwMode="auto">
          <a:xfrm>
            <a:off x="152400" y="1524000"/>
            <a:ext cx="4419600" cy="838200"/>
            <a:chOff x="0" y="2352"/>
            <a:chExt cx="2784" cy="528"/>
          </a:xfrm>
        </p:grpSpPr>
        <p:grpSp>
          <p:nvGrpSpPr>
            <p:cNvPr id="91157" name="Group 4"/>
            <p:cNvGrpSpPr>
              <a:grpSpLocks/>
            </p:cNvGrpSpPr>
            <p:nvPr/>
          </p:nvGrpSpPr>
          <p:grpSpPr bwMode="auto">
            <a:xfrm>
              <a:off x="48" y="2352"/>
              <a:ext cx="2690" cy="528"/>
              <a:chOff x="2928" y="1840"/>
              <a:chExt cx="2690" cy="528"/>
            </a:xfrm>
          </p:grpSpPr>
          <p:grpSp>
            <p:nvGrpSpPr>
              <p:cNvPr id="91159" name="Group 5"/>
              <p:cNvGrpSpPr>
                <a:grpSpLocks/>
              </p:cNvGrpSpPr>
              <p:nvPr/>
            </p:nvGrpSpPr>
            <p:grpSpPr bwMode="auto">
              <a:xfrm>
                <a:off x="2928" y="2176"/>
                <a:ext cx="1420" cy="192"/>
                <a:chOff x="3648" y="1072"/>
                <a:chExt cx="1420" cy="192"/>
              </a:xfrm>
            </p:grpSpPr>
            <p:pic>
              <p:nvPicPr>
                <p:cNvPr id="91166" name="Picture 6" desc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104"/>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7" name="Rectangle 7"/>
                <p:cNvSpPr>
                  <a:spLocks noChangeArrowheads="1"/>
                </p:cNvSpPr>
                <p:nvPr/>
              </p:nvSpPr>
              <p:spPr bwMode="auto">
                <a:xfrm>
                  <a:off x="3744" y="1072"/>
                  <a:ext cx="13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Leaf node or no children</a:t>
                  </a:r>
                  <a:endParaRPr kumimoji="0" lang="en-US" sz="2400">
                    <a:latin typeface="Arial" pitchFamily="34" charset="0"/>
                    <a:ea typeface="ＭＳ Ｐゴシック" pitchFamily="34" charset="-128"/>
                  </a:endParaRPr>
                </a:p>
              </p:txBody>
            </p:sp>
          </p:grpSp>
          <p:grpSp>
            <p:nvGrpSpPr>
              <p:cNvPr id="91160" name="Group 8"/>
              <p:cNvGrpSpPr>
                <a:grpSpLocks/>
              </p:cNvGrpSpPr>
              <p:nvPr/>
            </p:nvGrpSpPr>
            <p:grpSpPr bwMode="auto">
              <a:xfrm>
                <a:off x="2928" y="1984"/>
                <a:ext cx="2566" cy="192"/>
                <a:chOff x="3648" y="812"/>
                <a:chExt cx="2566" cy="192"/>
              </a:xfrm>
            </p:grpSpPr>
            <p:pic>
              <p:nvPicPr>
                <p:cNvPr id="91164" name="Picture 9" descr="omin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864"/>
                  <a:ext cx="8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5" name="Rectangle 10"/>
                <p:cNvSpPr>
                  <a:spLocks noChangeArrowheads="1"/>
                </p:cNvSpPr>
                <p:nvPr/>
              </p:nvSpPr>
              <p:spPr bwMode="auto">
                <a:xfrm>
                  <a:off x="3744" y="812"/>
                  <a:ext cx="2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Node has been opened, can be clicked to close</a:t>
                  </a:r>
                  <a:endParaRPr kumimoji="0" lang="en-US" sz="2400">
                    <a:latin typeface="Arial" pitchFamily="34" charset="0"/>
                    <a:ea typeface="ＭＳ Ｐゴシック" pitchFamily="34" charset="-128"/>
                  </a:endParaRPr>
                </a:p>
              </p:txBody>
            </p:sp>
          </p:grpSp>
          <p:grpSp>
            <p:nvGrpSpPr>
              <p:cNvPr id="91161" name="Group 11"/>
              <p:cNvGrpSpPr>
                <a:grpSpLocks/>
              </p:cNvGrpSpPr>
              <p:nvPr/>
            </p:nvGrpSpPr>
            <p:grpSpPr bwMode="auto">
              <a:xfrm>
                <a:off x="2928" y="1840"/>
                <a:ext cx="2690" cy="192"/>
                <a:chOff x="3648" y="620"/>
                <a:chExt cx="2690" cy="192"/>
              </a:xfrm>
            </p:grpSpPr>
            <p:pic>
              <p:nvPicPr>
                <p:cNvPr id="91162" name="Picture 12" descr="pl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672"/>
                  <a:ext cx="8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3" name="Rectangle 13"/>
                <p:cNvSpPr>
                  <a:spLocks noChangeArrowheads="1"/>
                </p:cNvSpPr>
                <p:nvPr/>
              </p:nvSpPr>
              <p:spPr bwMode="auto">
                <a:xfrm>
                  <a:off x="3744" y="620"/>
                  <a:ext cx="25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Node has children, can be clicked to view children</a:t>
                  </a:r>
                  <a:endParaRPr kumimoji="0" lang="en-US" sz="2400">
                    <a:latin typeface="Arial" pitchFamily="34" charset="0"/>
                    <a:ea typeface="ＭＳ Ｐゴシック" pitchFamily="34" charset="-128"/>
                  </a:endParaRPr>
                </a:p>
              </p:txBody>
            </p:sp>
          </p:grpSp>
        </p:grpSp>
        <p:sp>
          <p:nvSpPr>
            <p:cNvPr id="91158" name="AutoShape 14"/>
            <p:cNvSpPr>
              <a:spLocks noChangeArrowheads="1"/>
            </p:cNvSpPr>
            <p:nvPr/>
          </p:nvSpPr>
          <p:spPr bwMode="auto">
            <a:xfrm>
              <a:off x="0" y="2352"/>
              <a:ext cx="2784" cy="528"/>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1143" name="Group 15"/>
          <p:cNvGrpSpPr>
            <a:grpSpLocks/>
          </p:cNvGrpSpPr>
          <p:nvPr/>
        </p:nvGrpSpPr>
        <p:grpSpPr bwMode="auto">
          <a:xfrm>
            <a:off x="609600" y="2667000"/>
            <a:ext cx="3160713" cy="609600"/>
            <a:chOff x="3216" y="1200"/>
            <a:chExt cx="1991" cy="384"/>
          </a:xfrm>
        </p:grpSpPr>
        <p:grpSp>
          <p:nvGrpSpPr>
            <p:cNvPr id="91151" name="Group 16"/>
            <p:cNvGrpSpPr>
              <a:grpSpLocks/>
            </p:cNvGrpSpPr>
            <p:nvPr/>
          </p:nvGrpSpPr>
          <p:grpSpPr bwMode="auto">
            <a:xfrm>
              <a:off x="3216" y="1200"/>
              <a:ext cx="1991" cy="192"/>
              <a:chOff x="4032" y="1372"/>
              <a:chExt cx="1991" cy="192"/>
            </a:xfrm>
          </p:grpSpPr>
          <p:pic>
            <p:nvPicPr>
              <p:cNvPr id="91155" name="Picture 17" descr="is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1440"/>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6" name="Rectangle 18"/>
              <p:cNvSpPr>
                <a:spLocks noChangeArrowheads="1"/>
              </p:cNvSpPr>
              <p:nvPr/>
            </p:nvSpPr>
            <p:spPr bwMode="auto">
              <a:xfrm>
                <a:off x="4128" y="1372"/>
                <a:ext cx="18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sz="1400">
                    <a:latin typeface="Arial" pitchFamily="34" charset="0"/>
                    <a:ea typeface="ＭＳ Ｐゴシック" pitchFamily="34" charset="-128"/>
                  </a:rPr>
                  <a:t>Is_a relationship</a:t>
                </a:r>
              </a:p>
            </p:txBody>
          </p:sp>
        </p:grpSp>
        <p:grpSp>
          <p:nvGrpSpPr>
            <p:cNvPr id="91152" name="Group 19"/>
            <p:cNvGrpSpPr>
              <a:grpSpLocks/>
            </p:cNvGrpSpPr>
            <p:nvPr/>
          </p:nvGrpSpPr>
          <p:grpSpPr bwMode="auto">
            <a:xfrm>
              <a:off x="3216" y="1392"/>
              <a:ext cx="1177" cy="192"/>
              <a:chOff x="4032" y="1628"/>
              <a:chExt cx="1177" cy="192"/>
            </a:xfrm>
          </p:grpSpPr>
          <p:pic>
            <p:nvPicPr>
              <p:cNvPr id="91153" name="Picture 20" descr="part_o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1680"/>
                <a:ext cx="8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4" name="Rectangle 21"/>
              <p:cNvSpPr>
                <a:spLocks noChangeArrowheads="1"/>
              </p:cNvSpPr>
              <p:nvPr/>
            </p:nvSpPr>
            <p:spPr bwMode="auto">
              <a:xfrm>
                <a:off x="4128" y="1628"/>
                <a:ext cx="10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Part_of relationship</a:t>
                </a:r>
                <a:endParaRPr kumimoji="0" lang="en-US" sz="2400">
                  <a:latin typeface="Arial" pitchFamily="34" charset="0"/>
                  <a:ea typeface="ＭＳ Ｐゴシック" pitchFamily="34" charset="-128"/>
                </a:endParaRPr>
              </a:p>
            </p:txBody>
          </p:sp>
        </p:grpSp>
      </p:grpSp>
      <p:sp>
        <p:nvSpPr>
          <p:cNvPr id="91144" name="Oval 22"/>
          <p:cNvSpPr>
            <a:spLocks noChangeArrowheads="1"/>
          </p:cNvSpPr>
          <p:nvPr/>
        </p:nvSpPr>
        <p:spPr bwMode="auto">
          <a:xfrm>
            <a:off x="228600" y="2667000"/>
            <a:ext cx="2590800" cy="6858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Rectangle 23"/>
          <p:cNvSpPr>
            <a:spLocks noChangeArrowheads="1"/>
          </p:cNvSpPr>
          <p:nvPr/>
        </p:nvSpPr>
        <p:spPr bwMode="auto">
          <a:xfrm>
            <a:off x="3733800" y="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2400">
                <a:latin typeface="Arial" pitchFamily="34" charset="0"/>
                <a:ea typeface="ＭＳ Ｐゴシック" pitchFamily="34" charset="-128"/>
              </a:rPr>
              <a:t>Some basics</a:t>
            </a:r>
          </a:p>
        </p:txBody>
      </p:sp>
      <p:grpSp>
        <p:nvGrpSpPr>
          <p:cNvPr id="91146" name="Group 24"/>
          <p:cNvGrpSpPr>
            <a:grpSpLocks/>
          </p:cNvGrpSpPr>
          <p:nvPr/>
        </p:nvGrpSpPr>
        <p:grpSpPr bwMode="auto">
          <a:xfrm>
            <a:off x="304800" y="5486400"/>
            <a:ext cx="6043613" cy="669925"/>
            <a:chOff x="288" y="3456"/>
            <a:chExt cx="3807" cy="422"/>
          </a:xfrm>
        </p:grpSpPr>
        <p:sp>
          <p:nvSpPr>
            <p:cNvPr id="91147" name="Rectangle 25"/>
            <p:cNvSpPr>
              <a:spLocks noChangeArrowheads="1"/>
            </p:cNvSpPr>
            <p:nvPr/>
          </p:nvSpPr>
          <p:spPr bwMode="auto">
            <a:xfrm>
              <a:off x="480" y="3456"/>
              <a:ext cx="361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400">
                  <a:latin typeface="Arial" pitchFamily="34" charset="0"/>
                  <a:ea typeface="ＭＳ Ｐゴシック" pitchFamily="34" charset="-128"/>
                </a:rPr>
                <a:t>pie chart summary of the numbers of gene products associated to any </a:t>
              </a:r>
            </a:p>
            <a:p>
              <a:r>
                <a:rPr kumimoji="0" lang="en-US" sz="1400">
                  <a:latin typeface="Arial" pitchFamily="34" charset="0"/>
                  <a:ea typeface="ＭＳ Ｐゴシック" pitchFamily="34" charset="-128"/>
                </a:rPr>
                <a:t>immediate descendants of this term in the tree</a:t>
              </a:r>
              <a:r>
                <a:rPr kumimoji="0" lang="en-US" sz="2400">
                  <a:latin typeface="Arial" pitchFamily="34" charset="0"/>
                  <a:ea typeface="ＭＳ Ｐゴシック" pitchFamily="34" charset="-128"/>
                </a:rPr>
                <a:t>.</a:t>
              </a:r>
            </a:p>
          </p:txBody>
        </p:sp>
        <p:grpSp>
          <p:nvGrpSpPr>
            <p:cNvPr id="91148" name="Group 26"/>
            <p:cNvGrpSpPr>
              <a:grpSpLocks/>
            </p:cNvGrpSpPr>
            <p:nvPr/>
          </p:nvGrpSpPr>
          <p:grpSpPr bwMode="auto">
            <a:xfrm>
              <a:off x="288" y="3456"/>
              <a:ext cx="3792" cy="384"/>
              <a:chOff x="288" y="3456"/>
              <a:chExt cx="3792" cy="384"/>
            </a:xfrm>
          </p:grpSpPr>
          <p:pic>
            <p:nvPicPr>
              <p:cNvPr id="91149" name="Picture 27" descr="pie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 y="3552"/>
                <a:ext cx="6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0" name="AutoShape 28"/>
              <p:cNvSpPr>
                <a:spLocks noChangeArrowheads="1"/>
              </p:cNvSpPr>
              <p:nvPr/>
            </p:nvSpPr>
            <p:spPr bwMode="auto">
              <a:xfrm>
                <a:off x="288" y="3456"/>
                <a:ext cx="3792" cy="384"/>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2165" name="Rectangle 2"/>
          <p:cNvSpPr>
            <a:spLocks noGrp="1" noChangeArrowheads="1"/>
          </p:cNvSpPr>
          <p:nvPr>
            <p:ph type="title"/>
          </p:nvPr>
        </p:nvSpPr>
        <p:spPr>
          <a:xfrm>
            <a:off x="1905000" y="228600"/>
            <a:ext cx="5257800" cy="773113"/>
          </a:xfrm>
        </p:spPr>
        <p:txBody>
          <a:bodyPr/>
          <a:lstStyle/>
          <a:p>
            <a:pPr eaLnBrk="1" hangingPunct="1"/>
            <a:r>
              <a:rPr lang="en-US" sz="3200" smtClean="0"/>
              <a:t>Searching the Ontologies</a:t>
            </a:r>
            <a:endParaRPr lang="en-US" smtClean="0"/>
          </a:p>
        </p:txBody>
      </p:sp>
      <p:pic>
        <p:nvPicPr>
          <p:cNvPr id="92166" name="Picture 3" descr="amigo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2169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Oval 4"/>
          <p:cNvSpPr>
            <a:spLocks noChangeArrowheads="1"/>
          </p:cNvSpPr>
          <p:nvPr/>
        </p:nvSpPr>
        <p:spPr bwMode="auto">
          <a:xfrm>
            <a:off x="228600" y="1066800"/>
            <a:ext cx="13716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3189" name="Rectangle 2"/>
          <p:cNvSpPr>
            <a:spLocks noGrp="1" noChangeArrowheads="1"/>
          </p:cNvSpPr>
          <p:nvPr>
            <p:ph type="title"/>
          </p:nvPr>
        </p:nvSpPr>
        <p:spPr>
          <a:xfrm>
            <a:off x="2057400" y="76200"/>
            <a:ext cx="4953000" cy="728663"/>
          </a:xfrm>
        </p:spPr>
        <p:txBody>
          <a:bodyPr/>
          <a:lstStyle/>
          <a:p>
            <a:pPr eaLnBrk="1" hangingPunct="1"/>
            <a:r>
              <a:rPr lang="en-US" sz="3200" smtClean="0"/>
              <a:t>Term Tree View</a:t>
            </a:r>
            <a:endParaRPr lang="en-US" smtClean="0"/>
          </a:p>
        </p:txBody>
      </p:sp>
      <p:pic>
        <p:nvPicPr>
          <p:cNvPr id="93190" name="Picture 3" descr="amigo_page2b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962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Oval 4"/>
          <p:cNvSpPr>
            <a:spLocks noChangeArrowheads="1"/>
          </p:cNvSpPr>
          <p:nvPr/>
        </p:nvSpPr>
        <p:spPr bwMode="auto">
          <a:xfrm>
            <a:off x="533400" y="1219200"/>
            <a:ext cx="304800" cy="228600"/>
          </a:xfrm>
          <a:prstGeom prst="ellipse">
            <a:avLst/>
          </a:pr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2" name="Line 5"/>
          <p:cNvSpPr>
            <a:spLocks noChangeShapeType="1"/>
          </p:cNvSpPr>
          <p:nvPr/>
        </p:nvSpPr>
        <p:spPr bwMode="auto">
          <a:xfrm>
            <a:off x="762000" y="1447800"/>
            <a:ext cx="838200" cy="5334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93193" name="Picture 6" descr="amigo_iconve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48895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Line 7"/>
          <p:cNvSpPr>
            <a:spLocks noChangeShapeType="1"/>
          </p:cNvSpPr>
          <p:nvPr/>
        </p:nvSpPr>
        <p:spPr bwMode="auto">
          <a:xfrm>
            <a:off x="685800" y="1447800"/>
            <a:ext cx="1981200" cy="51054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grpSp>
        <p:nvGrpSpPr>
          <p:cNvPr id="94213" name="Group 2"/>
          <p:cNvGrpSpPr>
            <a:grpSpLocks/>
          </p:cNvGrpSpPr>
          <p:nvPr/>
        </p:nvGrpSpPr>
        <p:grpSpPr bwMode="auto">
          <a:xfrm>
            <a:off x="76200" y="685800"/>
            <a:ext cx="8412163" cy="4826000"/>
            <a:chOff x="485" y="480"/>
            <a:chExt cx="10915" cy="6260"/>
          </a:xfrm>
        </p:grpSpPr>
        <p:pic>
          <p:nvPicPr>
            <p:cNvPr id="94222" name="Picture 3" descr="amigo_page2b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 y="4032"/>
              <a:ext cx="10776" cy="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3" name="Picture 4" descr="amigo_page2b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 y="480"/>
              <a:ext cx="1400"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4" name="Picture 5" descr="amigo_page2b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912"/>
              <a:ext cx="9624"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5" name="Picture 6" descr="amigo_page2b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 y="480"/>
              <a:ext cx="49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4" name="Oval 7"/>
          <p:cNvSpPr>
            <a:spLocks noChangeArrowheads="1"/>
          </p:cNvSpPr>
          <p:nvPr/>
        </p:nvSpPr>
        <p:spPr bwMode="auto">
          <a:xfrm>
            <a:off x="1219200" y="1219200"/>
            <a:ext cx="1066800" cy="2460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5" name="Line 8"/>
          <p:cNvSpPr>
            <a:spLocks noChangeShapeType="1"/>
          </p:cNvSpPr>
          <p:nvPr/>
        </p:nvSpPr>
        <p:spPr bwMode="auto">
          <a:xfrm>
            <a:off x="1981200" y="1447800"/>
            <a:ext cx="76200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16" name="Rectangle 9"/>
          <p:cNvSpPr>
            <a:spLocks noChangeArrowheads="1"/>
          </p:cNvSpPr>
          <p:nvPr/>
        </p:nvSpPr>
        <p:spPr bwMode="auto">
          <a:xfrm>
            <a:off x="1371600" y="228600"/>
            <a:ext cx="691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2000">
                <a:latin typeface="Arial" pitchFamily="34" charset="0"/>
                <a:ea typeface="ＭＳ Ｐゴシック" pitchFamily="34" charset="-128"/>
              </a:rPr>
              <a:t>Click on the term name to view term details and annotations</a:t>
            </a:r>
            <a:endParaRPr kumimoji="0" lang="en-US" sz="2400">
              <a:latin typeface="Arial" pitchFamily="34" charset="0"/>
              <a:ea typeface="ＭＳ Ｐゴシック" pitchFamily="34" charset="-128"/>
            </a:endParaRPr>
          </a:p>
        </p:txBody>
      </p:sp>
      <p:sp>
        <p:nvSpPr>
          <p:cNvPr id="94217" name="AutoShape 10"/>
          <p:cNvSpPr>
            <a:spLocks noChangeArrowheads="1"/>
          </p:cNvSpPr>
          <p:nvPr/>
        </p:nvSpPr>
        <p:spPr bwMode="auto">
          <a:xfrm>
            <a:off x="1371600" y="152400"/>
            <a:ext cx="6858000" cy="46513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4218" name="Group 11"/>
          <p:cNvGrpSpPr>
            <a:grpSpLocks/>
          </p:cNvGrpSpPr>
          <p:nvPr/>
        </p:nvGrpSpPr>
        <p:grpSpPr bwMode="auto">
          <a:xfrm>
            <a:off x="2819400" y="1981200"/>
            <a:ext cx="3290888" cy="3810000"/>
            <a:chOff x="288" y="96"/>
            <a:chExt cx="3648" cy="4224"/>
          </a:xfrm>
        </p:grpSpPr>
        <p:pic>
          <p:nvPicPr>
            <p:cNvPr id="94220" name="Picture 12" descr="amigo_term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96"/>
              <a:ext cx="3529" cy="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Picture 13" descr="amigo_term_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 y="2387"/>
              <a:ext cx="3648"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9" name="Line 14"/>
          <p:cNvSpPr>
            <a:spLocks noChangeShapeType="1"/>
          </p:cNvSpPr>
          <p:nvPr/>
        </p:nvSpPr>
        <p:spPr bwMode="auto">
          <a:xfrm>
            <a:off x="1676400" y="1447800"/>
            <a:ext cx="1219200" cy="403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grpSp>
        <p:nvGrpSpPr>
          <p:cNvPr id="95237" name="Group 2"/>
          <p:cNvGrpSpPr>
            <a:grpSpLocks/>
          </p:cNvGrpSpPr>
          <p:nvPr/>
        </p:nvGrpSpPr>
        <p:grpSpPr bwMode="auto">
          <a:xfrm>
            <a:off x="609600" y="152400"/>
            <a:ext cx="5791200" cy="6705600"/>
            <a:chOff x="288" y="96"/>
            <a:chExt cx="3648" cy="4224"/>
          </a:xfrm>
        </p:grpSpPr>
        <p:pic>
          <p:nvPicPr>
            <p:cNvPr id="95252" name="Picture 3" descr="amigo_term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
              <a:ext cx="3529" cy="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3" name="Picture 4" descr="amigo_term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387"/>
              <a:ext cx="3648"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8" name="AutoShape 5"/>
          <p:cNvSpPr>
            <a:spLocks noChangeArrowheads="1"/>
          </p:cNvSpPr>
          <p:nvPr/>
        </p:nvSpPr>
        <p:spPr bwMode="auto">
          <a:xfrm>
            <a:off x="533400" y="381000"/>
            <a:ext cx="4800600" cy="1143000"/>
          </a:xfrm>
          <a:prstGeom prst="roundRect">
            <a:avLst>
              <a:gd name="adj" fmla="val 16667"/>
            </a:avLst>
          </a:pr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AutoShape 6"/>
          <p:cNvSpPr>
            <a:spLocks noChangeArrowheads="1"/>
          </p:cNvSpPr>
          <p:nvPr/>
        </p:nvSpPr>
        <p:spPr bwMode="auto">
          <a:xfrm>
            <a:off x="1981200" y="2209800"/>
            <a:ext cx="1295400" cy="76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AutoShape 7"/>
          <p:cNvSpPr>
            <a:spLocks noChangeArrowheads="1"/>
          </p:cNvSpPr>
          <p:nvPr/>
        </p:nvSpPr>
        <p:spPr bwMode="auto">
          <a:xfrm>
            <a:off x="1981200" y="2667000"/>
            <a:ext cx="1295400" cy="76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1" name="AutoShape 8"/>
          <p:cNvSpPr>
            <a:spLocks noChangeArrowheads="1"/>
          </p:cNvSpPr>
          <p:nvPr/>
        </p:nvSpPr>
        <p:spPr bwMode="auto">
          <a:xfrm>
            <a:off x="1981200" y="2971800"/>
            <a:ext cx="1295400" cy="152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2" name="Oval 9"/>
          <p:cNvSpPr>
            <a:spLocks noChangeArrowheads="1"/>
          </p:cNvSpPr>
          <p:nvPr/>
        </p:nvSpPr>
        <p:spPr bwMode="auto">
          <a:xfrm>
            <a:off x="457200" y="3657600"/>
            <a:ext cx="990600" cy="1295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3" name="Oval 10"/>
          <p:cNvSpPr>
            <a:spLocks noChangeArrowheads="1"/>
          </p:cNvSpPr>
          <p:nvPr/>
        </p:nvSpPr>
        <p:spPr bwMode="auto">
          <a:xfrm>
            <a:off x="0" y="4800600"/>
            <a:ext cx="6553200" cy="2057400"/>
          </a:xfrm>
          <a:prstGeom prst="ellipse">
            <a:avLst/>
          </a:prstGeom>
          <a:noFill/>
          <a:ln w="190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4" name="Line 11"/>
          <p:cNvSpPr>
            <a:spLocks noChangeShapeType="1"/>
          </p:cNvSpPr>
          <p:nvPr/>
        </p:nvSpPr>
        <p:spPr bwMode="auto">
          <a:xfrm>
            <a:off x="1447800" y="4191000"/>
            <a:ext cx="1219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45" name="Rectangle 12"/>
          <p:cNvSpPr>
            <a:spLocks noChangeArrowheads="1"/>
          </p:cNvSpPr>
          <p:nvPr/>
        </p:nvSpPr>
        <p:spPr bwMode="auto">
          <a:xfrm>
            <a:off x="2667000" y="4038600"/>
            <a:ext cx="506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600">
                <a:solidFill>
                  <a:srgbClr val="FF0000"/>
                </a:solidFill>
                <a:latin typeface="Arial" pitchFamily="34" charset="0"/>
                <a:ea typeface="ＭＳ Ｐゴシック" pitchFamily="34" charset="-128"/>
              </a:rPr>
              <a:t>links to representations of this term in other databases</a:t>
            </a:r>
            <a:endParaRPr kumimoji="0" lang="en-US" sz="2400">
              <a:latin typeface="Arial" pitchFamily="34" charset="0"/>
              <a:ea typeface="ＭＳ Ｐゴシック" pitchFamily="34" charset="-128"/>
            </a:endParaRPr>
          </a:p>
        </p:txBody>
      </p:sp>
      <p:sp>
        <p:nvSpPr>
          <p:cNvPr id="95246" name="Rectangle 13"/>
          <p:cNvSpPr>
            <a:spLocks noChangeArrowheads="1"/>
          </p:cNvSpPr>
          <p:nvPr/>
        </p:nvSpPr>
        <p:spPr bwMode="auto">
          <a:xfrm>
            <a:off x="2743200" y="609600"/>
            <a:ext cx="1301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600">
                <a:solidFill>
                  <a:srgbClr val="FF00FF"/>
                </a:solidFill>
                <a:latin typeface="Arial" pitchFamily="34" charset="0"/>
                <a:ea typeface="ＭＳ Ｐゴシック" pitchFamily="34" charset="-128"/>
              </a:rPr>
              <a:t>Term details</a:t>
            </a:r>
            <a:endParaRPr kumimoji="0" lang="en-US" sz="2400">
              <a:latin typeface="Arial" pitchFamily="34" charset="0"/>
              <a:ea typeface="ＭＳ Ｐゴシック" pitchFamily="34" charset="-128"/>
            </a:endParaRPr>
          </a:p>
        </p:txBody>
      </p:sp>
      <p:sp>
        <p:nvSpPr>
          <p:cNvPr id="95247" name="Rectangle 14"/>
          <p:cNvSpPr>
            <a:spLocks noChangeArrowheads="1"/>
          </p:cNvSpPr>
          <p:nvPr/>
        </p:nvSpPr>
        <p:spPr bwMode="auto">
          <a:xfrm>
            <a:off x="5867400" y="4724400"/>
            <a:ext cx="317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1600">
                <a:solidFill>
                  <a:srgbClr val="00FF00"/>
                </a:solidFill>
                <a:latin typeface="Arial" pitchFamily="34" charset="0"/>
                <a:ea typeface="ＭＳ Ｐゴシック" pitchFamily="34" charset="-128"/>
              </a:rPr>
              <a:t>Annotations from various species</a:t>
            </a:r>
            <a:endParaRPr kumimoji="0" lang="en-US" sz="2400">
              <a:latin typeface="Arial" pitchFamily="34" charset="0"/>
              <a:ea typeface="ＭＳ Ｐゴシック" pitchFamily="34" charset="-128"/>
            </a:endParaRPr>
          </a:p>
        </p:txBody>
      </p:sp>
      <p:pic>
        <p:nvPicPr>
          <p:cNvPr id="95248" name="Picture 15" descr="amigo_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0"/>
            <a:ext cx="25352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9" name="Line 16"/>
          <p:cNvSpPr>
            <a:spLocks noChangeShapeType="1"/>
          </p:cNvSpPr>
          <p:nvPr/>
        </p:nvSpPr>
        <p:spPr bwMode="auto">
          <a:xfrm flipV="1">
            <a:off x="6019800" y="152400"/>
            <a:ext cx="1219200" cy="1447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17"/>
          <p:cNvSpPr>
            <a:spLocks noChangeShapeType="1"/>
          </p:cNvSpPr>
          <p:nvPr/>
        </p:nvSpPr>
        <p:spPr bwMode="auto">
          <a:xfrm>
            <a:off x="6019800" y="1828800"/>
            <a:ext cx="1143000" cy="1828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5251" name="Oval 18"/>
          <p:cNvSpPr>
            <a:spLocks noChangeArrowheads="1"/>
          </p:cNvSpPr>
          <p:nvPr/>
        </p:nvSpPr>
        <p:spPr bwMode="auto">
          <a:xfrm>
            <a:off x="5562600" y="1600200"/>
            <a:ext cx="685800" cy="228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6261" name="Rectangle 2"/>
          <p:cNvSpPr>
            <a:spLocks noGrp="1" noChangeArrowheads="1"/>
          </p:cNvSpPr>
          <p:nvPr>
            <p:ph type="title"/>
          </p:nvPr>
        </p:nvSpPr>
        <p:spPr>
          <a:xfrm>
            <a:off x="1524000" y="152400"/>
            <a:ext cx="6934200" cy="762000"/>
          </a:xfrm>
        </p:spPr>
        <p:txBody>
          <a:bodyPr/>
          <a:lstStyle/>
          <a:p>
            <a:pPr eaLnBrk="1" hangingPunct="1"/>
            <a:r>
              <a:rPr lang="en-US" sz="3200" smtClean="0"/>
              <a:t>Annotations associated with a term</a:t>
            </a:r>
            <a:endParaRPr lang="en-US" smtClean="0"/>
          </a:p>
        </p:txBody>
      </p:sp>
      <p:pic>
        <p:nvPicPr>
          <p:cNvPr id="96262" name="Picture 3" descr="amigo_an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6868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4"/>
          <p:cNvSpPr>
            <a:spLocks noChangeArrowheads="1"/>
          </p:cNvSpPr>
          <p:nvPr/>
        </p:nvSpPr>
        <p:spPr bwMode="auto">
          <a:xfrm>
            <a:off x="152400" y="990600"/>
            <a:ext cx="868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sz="1600">
                <a:latin typeface="Arial" pitchFamily="34" charset="0"/>
                <a:ea typeface="ＭＳ Ｐゴシック" pitchFamily="34" charset="-128"/>
              </a:rPr>
              <a:t>Annotation data are from the gene_associations file submitted by the annotating</a:t>
            </a:r>
            <a:r>
              <a:rPr kumimoji="0" lang="en-US" sz="2400">
                <a:latin typeface="Arial" pitchFamily="34" charset="0"/>
                <a:ea typeface="ＭＳ Ｐゴシック" pitchFamily="34" charset="-128"/>
              </a:rPr>
              <a:t> </a:t>
            </a:r>
            <a:r>
              <a:rPr kumimoji="0" lang="en-US" sz="1600">
                <a:latin typeface="Arial" pitchFamily="34" charset="0"/>
                <a:ea typeface="ＭＳ Ｐゴシック" pitchFamily="34" charset="-128"/>
              </a:rPr>
              <a:t>groups</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7285" name="Rectangle 2"/>
          <p:cNvSpPr>
            <a:spLocks noGrp="1" noChangeArrowheads="1"/>
          </p:cNvSpPr>
          <p:nvPr>
            <p:ph type="title"/>
          </p:nvPr>
        </p:nvSpPr>
        <p:spPr>
          <a:xfrm>
            <a:off x="1524000" y="0"/>
            <a:ext cx="5867400" cy="685800"/>
          </a:xfrm>
        </p:spPr>
        <p:txBody>
          <a:bodyPr/>
          <a:lstStyle/>
          <a:p>
            <a:pPr eaLnBrk="1" hangingPunct="1"/>
            <a:r>
              <a:rPr lang="en-US" sz="2400" smtClean="0"/>
              <a:t>Searching by gene product name</a:t>
            </a:r>
            <a:endParaRPr lang="en-US" smtClean="0"/>
          </a:p>
        </p:txBody>
      </p:sp>
      <p:pic>
        <p:nvPicPr>
          <p:cNvPr id="97286" name="Picture 3" descr="amigo_gen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509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Oval 4"/>
          <p:cNvSpPr>
            <a:spLocks noChangeArrowheads="1"/>
          </p:cNvSpPr>
          <p:nvPr/>
        </p:nvSpPr>
        <p:spPr bwMode="auto">
          <a:xfrm>
            <a:off x="228600" y="2133600"/>
            <a:ext cx="1122363" cy="152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8309" name="Rectangle 2"/>
          <p:cNvSpPr>
            <a:spLocks noGrp="1" noChangeArrowheads="1"/>
          </p:cNvSpPr>
          <p:nvPr>
            <p:ph type="title"/>
          </p:nvPr>
        </p:nvSpPr>
        <p:spPr>
          <a:xfrm>
            <a:off x="2667000" y="152400"/>
            <a:ext cx="5943600" cy="609600"/>
          </a:xfrm>
        </p:spPr>
        <p:txBody>
          <a:bodyPr/>
          <a:lstStyle/>
          <a:p>
            <a:pPr eaLnBrk="1" hangingPunct="1"/>
            <a:r>
              <a:rPr lang="en-US" smtClean="0"/>
              <a:t>Advanced search</a:t>
            </a:r>
          </a:p>
        </p:txBody>
      </p:sp>
      <p:pic>
        <p:nvPicPr>
          <p:cNvPr id="98310" name="Picture 3" descr="amigo_adv_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58293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Oval 4"/>
          <p:cNvSpPr>
            <a:spLocks noChangeArrowheads="1"/>
          </p:cNvSpPr>
          <p:nvPr/>
        </p:nvSpPr>
        <p:spPr bwMode="auto">
          <a:xfrm>
            <a:off x="3962400" y="2438400"/>
            <a:ext cx="28956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8312" name="Picture 5" descr="amigo_page2b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22225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Oval 6"/>
          <p:cNvSpPr>
            <a:spLocks noChangeArrowheads="1"/>
          </p:cNvSpPr>
          <p:nvPr/>
        </p:nvSpPr>
        <p:spPr bwMode="auto">
          <a:xfrm>
            <a:off x="152400" y="2819400"/>
            <a:ext cx="1524000" cy="533400"/>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4" name="Line 7"/>
          <p:cNvSpPr>
            <a:spLocks noChangeShapeType="1"/>
          </p:cNvSpPr>
          <p:nvPr/>
        </p:nvSpPr>
        <p:spPr bwMode="auto">
          <a:xfrm flipV="1">
            <a:off x="1295400" y="1828800"/>
            <a:ext cx="1600200" cy="11430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5" name="Line 8"/>
          <p:cNvSpPr>
            <a:spLocks noChangeShapeType="1"/>
          </p:cNvSpPr>
          <p:nvPr/>
        </p:nvSpPr>
        <p:spPr bwMode="auto">
          <a:xfrm>
            <a:off x="1295400" y="3048000"/>
            <a:ext cx="1600200" cy="243840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sp>
        <p:nvSpPr>
          <p:cNvPr id="99333" name="Rectangle 2"/>
          <p:cNvSpPr>
            <a:spLocks noGrp="1" noChangeArrowheads="1"/>
          </p:cNvSpPr>
          <p:nvPr>
            <p:ph type="title"/>
          </p:nvPr>
        </p:nvSpPr>
        <p:spPr>
          <a:xfrm>
            <a:off x="685800" y="228600"/>
            <a:ext cx="7772400" cy="914400"/>
          </a:xfrm>
        </p:spPr>
        <p:txBody>
          <a:bodyPr/>
          <a:lstStyle/>
          <a:p>
            <a:pPr eaLnBrk="1" hangingPunct="1"/>
            <a:r>
              <a:rPr lang="en-US" sz="3600" smtClean="0"/>
              <a:t>GOST-Gene Ontology blaST</a:t>
            </a:r>
            <a:endParaRPr lang="en-US" smtClean="0"/>
          </a:p>
        </p:txBody>
      </p:sp>
      <p:sp>
        <p:nvSpPr>
          <p:cNvPr id="99334" name="Rectangle 3"/>
          <p:cNvSpPr>
            <a:spLocks noGrp="1" noChangeArrowheads="1"/>
          </p:cNvSpPr>
          <p:nvPr>
            <p:ph type="body" idx="1"/>
          </p:nvPr>
        </p:nvSpPr>
        <p:spPr>
          <a:xfrm>
            <a:off x="685800" y="1219200"/>
            <a:ext cx="7772400" cy="4953000"/>
          </a:xfrm>
        </p:spPr>
        <p:txBody>
          <a:bodyPr/>
          <a:lstStyle/>
          <a:p>
            <a:pPr eaLnBrk="1" hangingPunct="1"/>
            <a:r>
              <a:rPr lang="en-US" sz="1800" smtClean="0"/>
              <a:t>Blast a protein sequence against all gene products that have a GO annotation</a:t>
            </a:r>
          </a:p>
          <a:p>
            <a:pPr eaLnBrk="1" hangingPunct="1"/>
            <a:r>
              <a:rPr lang="en-US" sz="1800" smtClean="0"/>
              <a:t>Can be accessed from the AmiGO entry page (front page)</a:t>
            </a:r>
          </a:p>
          <a:p>
            <a:pPr eaLnBrk="1" hangingPunct="1">
              <a:buFontTx/>
              <a:buNone/>
            </a:pPr>
            <a:endParaRPr lang="en-US" sz="1800" smtClean="0"/>
          </a:p>
        </p:txBody>
      </p:sp>
      <p:pic>
        <p:nvPicPr>
          <p:cNvPr id="99335" name="Picture 4" descr="g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6736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imes New Roman" pitchFamily="18" charset="0"/>
              </a:defRPr>
            </a:lvl1pPr>
            <a:lvl2pPr marL="742950" indent="-285750">
              <a:defRPr kumimoji="1" sz="3200">
                <a:solidFill>
                  <a:schemeClr val="tx1"/>
                </a:solidFill>
                <a:latin typeface="Times New Roman" pitchFamily="18" charset="0"/>
              </a:defRPr>
            </a:lvl2pPr>
            <a:lvl3pPr marL="1143000" indent="-228600">
              <a:defRPr kumimoji="1" sz="3200">
                <a:solidFill>
                  <a:schemeClr val="tx1"/>
                </a:solidFill>
                <a:latin typeface="Times New Roman" pitchFamily="18" charset="0"/>
              </a:defRPr>
            </a:lvl3pPr>
            <a:lvl4pPr marL="1600200" indent="-228600">
              <a:defRPr kumimoji="1" sz="3200">
                <a:solidFill>
                  <a:schemeClr val="tx1"/>
                </a:solidFill>
                <a:latin typeface="Times New Roman" pitchFamily="18" charset="0"/>
              </a:defRPr>
            </a:lvl4pPr>
            <a:lvl5pPr marL="2057400" indent="-228600">
              <a:defRPr kumimoji="1" sz="3200">
                <a:solidFill>
                  <a:schemeClr val="tx1"/>
                </a:solidFill>
                <a:latin typeface="Times New Roman" pitchFamily="18" charset="0"/>
              </a:defRPr>
            </a:lvl5pPr>
            <a:lvl6pPr marL="2514600" indent="-228600" eaLnBrk="0" fontAlgn="base" hangingPunct="0">
              <a:spcBef>
                <a:spcPct val="0"/>
              </a:spcBef>
              <a:spcAft>
                <a:spcPct val="0"/>
              </a:spcAft>
              <a:defRPr kumimoji="1" sz="3200">
                <a:solidFill>
                  <a:schemeClr val="tx1"/>
                </a:solidFill>
                <a:latin typeface="Times New Roman" pitchFamily="18" charset="0"/>
              </a:defRPr>
            </a:lvl6pPr>
            <a:lvl7pPr marL="2971800" indent="-228600" eaLnBrk="0" fontAlgn="base" hangingPunct="0">
              <a:spcBef>
                <a:spcPct val="0"/>
              </a:spcBef>
              <a:spcAft>
                <a:spcPct val="0"/>
              </a:spcAft>
              <a:defRPr kumimoji="1" sz="3200">
                <a:solidFill>
                  <a:schemeClr val="tx1"/>
                </a:solidFill>
                <a:latin typeface="Times New Roman" pitchFamily="18" charset="0"/>
              </a:defRPr>
            </a:lvl7pPr>
            <a:lvl8pPr marL="3429000" indent="-228600" eaLnBrk="0" fontAlgn="base" hangingPunct="0">
              <a:spcBef>
                <a:spcPct val="0"/>
              </a:spcBef>
              <a:spcAft>
                <a:spcPct val="0"/>
              </a:spcAft>
              <a:defRPr kumimoji="1" sz="3200">
                <a:solidFill>
                  <a:schemeClr val="tx1"/>
                </a:solidFill>
                <a:latin typeface="Times New Roman" pitchFamily="18" charset="0"/>
              </a:defRPr>
            </a:lvl8pPr>
            <a:lvl9pPr marL="3886200" indent="-228600" eaLnBrk="0" fontAlgn="base" hangingPunct="0">
              <a:spcBef>
                <a:spcPct val="0"/>
              </a:spcBef>
              <a:spcAft>
                <a:spcPct val="0"/>
              </a:spcAft>
              <a:defRPr kumimoji="1" sz="3200">
                <a:solidFill>
                  <a:schemeClr val="tx1"/>
                </a:solidFill>
                <a:latin typeface="Times New Roman" pitchFamily="18" charset="0"/>
              </a:defRPr>
            </a:lvl9pPr>
          </a:lstStyle>
          <a:p>
            <a:r>
              <a:rPr lang="en-US" sz="1400" smtClean="0"/>
              <a:t>May 5, 2015</a:t>
            </a:r>
            <a:endParaRPr lang="en-US" sz="1400" smtClean="0"/>
          </a:p>
        </p:txBody>
      </p:sp>
      <p:pic>
        <p:nvPicPr>
          <p:cNvPr id="100357" name="Picture 2" descr="gos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6019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3" descr="gos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46313"/>
            <a:ext cx="59436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Oval 4"/>
          <p:cNvSpPr>
            <a:spLocks noChangeArrowheads="1"/>
          </p:cNvSpPr>
          <p:nvPr/>
        </p:nvSpPr>
        <p:spPr bwMode="auto">
          <a:xfrm>
            <a:off x="2057400" y="1219200"/>
            <a:ext cx="381000" cy="228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00360" name="AutoShape 5"/>
          <p:cNvCxnSpPr>
            <a:cxnSpLocks noChangeAspect="1" noChangeShapeType="1"/>
          </p:cNvCxnSpPr>
          <p:nvPr/>
        </p:nvCxnSpPr>
        <p:spPr bwMode="auto">
          <a:xfrm rot="5400000">
            <a:off x="861219" y="2034381"/>
            <a:ext cx="1978025" cy="804863"/>
          </a:xfrm>
          <a:prstGeom prst="curvedConnector4">
            <a:avLst>
              <a:gd name="adj1" fmla="val 12875"/>
              <a:gd name="adj2" fmla="val 118069"/>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0361" name="Rectangle 6"/>
          <p:cNvSpPr>
            <a:spLocks noChangeArrowheads="1"/>
          </p:cNvSpPr>
          <p:nvPr/>
        </p:nvSpPr>
        <p:spPr bwMode="auto">
          <a:xfrm>
            <a:off x="533400" y="76200"/>
            <a:ext cx="7824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sz="2400">
                <a:latin typeface="Arial" pitchFamily="34" charset="0"/>
                <a:ea typeface="ＭＳ Ｐゴシック" pitchFamily="34" charset="-128"/>
              </a:rPr>
              <a:t>GOst can also be accessed from the annotations section</a:t>
            </a:r>
          </a:p>
        </p:txBody>
      </p:sp>
      <p:sp>
        <p:nvSpPr>
          <p:cNvPr id="2" name="Footer Placeholder 1"/>
          <p:cNvSpPr>
            <a:spLocks noGrp="1"/>
          </p:cNvSpPr>
          <p:nvPr>
            <p:ph type="ftr" sz="quarter" idx="11"/>
          </p:nvPr>
        </p:nvSpPr>
        <p:spPr/>
        <p:txBody>
          <a:bodyPr/>
          <a:lstStyle/>
          <a:p>
            <a:pPr>
              <a:defRPr/>
            </a:pPr>
            <a:r>
              <a:rPr lang="en-US" smtClean="0"/>
              <a:t>SPH 247 Statistical Analysis of Laboratory Data</a:t>
            </a:r>
            <a:endParaRPr lang="en-US"/>
          </a:p>
        </p:txBody>
      </p:sp>
      <p:sp>
        <p:nvSpPr>
          <p:cNvPr id="3" name="Slide Number Placeholder 2"/>
          <p:cNvSpPr>
            <a:spLocks noGrp="1"/>
          </p:cNvSpPr>
          <p:nvPr>
            <p:ph type="sldNum" sz="quarter" idx="12"/>
          </p:nvPr>
        </p:nvSpPr>
        <p:spPr/>
        <p:txBody>
          <a:bodyPr/>
          <a:lstStyle/>
          <a:p>
            <a:pPr>
              <a:defRPr/>
            </a:pPr>
            <a:fld id="{907E8B50-EEFE-4742-BCDC-377997AC3008}"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8005</TotalTime>
  <Words>6453</Words>
  <Application>Microsoft Office PowerPoint</Application>
  <PresentationFormat>Letter Paper (8.5x11 in)</PresentationFormat>
  <Paragraphs>1381</Paragraphs>
  <Slides>122</Slides>
  <Notes>115</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7" baseType="lpstr">
      <vt:lpstr>ＭＳ Ｐゴシック</vt:lpstr>
      <vt:lpstr>Arial</vt:lpstr>
      <vt:lpstr>Arial Narrow</vt:lpstr>
      <vt:lpstr>ArialMT</vt:lpstr>
      <vt:lpstr>Geneva</vt:lpstr>
      <vt:lpstr>Impact</vt:lpstr>
      <vt:lpstr>Lucida Grande</vt:lpstr>
      <vt:lpstr>Monaco</vt:lpstr>
      <vt:lpstr>StarSymbol</vt:lpstr>
      <vt:lpstr>Times</vt:lpstr>
      <vt:lpstr>Times New Roman</vt:lpstr>
      <vt:lpstr>Verdana</vt:lpstr>
      <vt:lpstr>Webdings</vt:lpstr>
      <vt:lpstr>Custom Design</vt:lpstr>
      <vt:lpstr>Chart</vt:lpstr>
      <vt:lpstr>Gene Annotation and GO</vt:lpstr>
      <vt:lpstr>Slide Sources</vt:lpstr>
      <vt:lpstr>The Gene Ontologies</vt:lpstr>
      <vt:lpstr>Gene Ontology Objectives</vt:lpstr>
      <vt:lpstr>Expansion of Sequence Info</vt:lpstr>
      <vt:lpstr>Expansion of Sequence Info</vt:lpstr>
      <vt:lpstr>Entering the  Genome Sequencing Era</vt:lpstr>
      <vt:lpstr>PowerPoint Presentation</vt:lpstr>
      <vt:lpstr>Comparison of sequences from 4 organisms</vt:lpstr>
      <vt:lpstr>PowerPoint Presentation</vt:lpstr>
      <vt:lpstr>Outline of Topics</vt:lpstr>
      <vt:lpstr>PowerPoint Presentation</vt:lpstr>
      <vt:lpstr>What is Ontology?</vt:lpstr>
      <vt:lpstr>So what does that mean?</vt:lpstr>
      <vt:lpstr>PowerPoint Presentation</vt:lpstr>
      <vt:lpstr>The 3 Gene Ontologies</vt:lpstr>
      <vt:lpstr>Example:  Gene Product = hammer</vt:lpstr>
      <vt:lpstr>Biological Examples</vt:lpstr>
      <vt:lpstr>Terms, Definitions, IDs</vt:lpstr>
      <vt:lpstr>Ontology</vt:lpstr>
      <vt:lpstr>PowerPoint Presentation</vt:lpstr>
      <vt:lpstr>PowerPoint Presentation</vt:lpstr>
      <vt:lpstr>Parent-Child Relationships</vt:lpstr>
      <vt:lpstr>Ontology Structure</vt:lpstr>
      <vt:lpstr>Directed Acyclic Graph (DAG)</vt:lpstr>
      <vt:lpstr>PowerPoint Presentation</vt:lpstr>
      <vt:lpstr>Evidence Codes  for  GO Annotations</vt:lpstr>
      <vt:lpstr>Evidence codes</vt:lpstr>
      <vt:lpstr>Types of evidence codes</vt:lpstr>
      <vt:lpstr>Experimental Evidence Codes</vt:lpstr>
      <vt:lpstr>Computational Evidence Codes</vt:lpstr>
      <vt:lpstr>Author Statement Codes</vt:lpstr>
      <vt:lpstr>IDA Inferred from Direct Assay</vt:lpstr>
      <vt:lpstr>IMP Inferred from Mutant Phenotype</vt:lpstr>
      <vt:lpstr>IGI Inferred from Genetic Interaction</vt:lpstr>
      <vt:lpstr>IPI Inferred from Physical Interaction</vt:lpstr>
      <vt:lpstr>IEP Inferred from Expression Pattern</vt:lpstr>
      <vt:lpstr>ISS Inferred from Sequence or structural Similarity</vt:lpstr>
      <vt:lpstr>RCA Inferred from Reviewed Computational Analysis</vt:lpstr>
      <vt:lpstr>IGC Inferred from Genomic Context</vt:lpstr>
      <vt:lpstr>IEA Inferred from Electronic Annotation</vt:lpstr>
      <vt:lpstr>TAS Traceable Author Statement</vt:lpstr>
      <vt:lpstr>NAS Non-traceable Author Statement</vt:lpstr>
      <vt:lpstr>ND No biological Data available</vt:lpstr>
      <vt:lpstr>IC Inferred by Curator</vt:lpstr>
      <vt:lpstr>Choosing the correct evidence code</vt:lpstr>
      <vt:lpstr>PowerPoint Presentation</vt:lpstr>
      <vt:lpstr>Using the Gene Ontology (GO) for Expression Analysis</vt:lpstr>
      <vt:lpstr>What is the Gene Ontology?</vt:lpstr>
      <vt:lpstr>What is the Gene Ontology?</vt:lpstr>
      <vt:lpstr>GO annotations</vt:lpstr>
      <vt:lpstr>What is the Gene Ontology?</vt:lpstr>
      <vt:lpstr>PowerPoint Presentation</vt:lpstr>
      <vt:lpstr>GO structure</vt:lpstr>
      <vt:lpstr>GO structure</vt:lpstr>
      <vt:lpstr>GO structure</vt:lpstr>
      <vt:lpstr>How does GO work?</vt:lpstr>
      <vt:lpstr>How does GO work?</vt:lpstr>
      <vt:lpstr>GO structure</vt:lpstr>
      <vt:lpstr>Cellular Component</vt:lpstr>
      <vt:lpstr>Cellular Component</vt:lpstr>
      <vt:lpstr>Cellular Component</vt:lpstr>
      <vt:lpstr>Cellular Component</vt:lpstr>
      <vt:lpstr>Molecular Function</vt:lpstr>
      <vt:lpstr>Molecular Function</vt:lpstr>
      <vt:lpstr>Molecular Function</vt:lpstr>
      <vt:lpstr>Biological Process</vt:lpstr>
      <vt:lpstr>Biological Process</vt:lpstr>
      <vt:lpstr>Biological Process</vt:lpstr>
      <vt:lpstr>Biological Process</vt:lpstr>
      <vt:lpstr>Ontology Structure</vt:lpstr>
      <vt:lpstr>Ontology Structure</vt:lpstr>
      <vt:lpstr>Ontology Structure</vt:lpstr>
      <vt:lpstr>Ontology Structure</vt:lpstr>
      <vt:lpstr>Anatomy of a GO term</vt:lpstr>
      <vt:lpstr>GO tools</vt:lpstr>
      <vt:lpstr>GO tools</vt:lpstr>
      <vt:lpstr>GO tools</vt:lpstr>
      <vt:lpstr>GO tools</vt:lpstr>
      <vt:lpstr>Microarray process</vt:lpstr>
      <vt:lpstr>Traditional analysis</vt:lpstr>
      <vt:lpstr>Traditional analysis</vt:lpstr>
      <vt:lpstr>Using GO annotations</vt:lpstr>
      <vt:lpstr>Grouping by process</vt:lpstr>
      <vt:lpstr>GO for microarray analysis</vt:lpstr>
      <vt:lpstr>Using GO in practice</vt:lpstr>
      <vt:lpstr>Using GO in practice</vt:lpstr>
      <vt:lpstr>AmiGO</vt:lpstr>
      <vt:lpstr>AmiGO http://www.godatabase.org</vt:lpstr>
      <vt:lpstr>PowerPoint Presentation</vt:lpstr>
      <vt:lpstr>Searching the Ontologies</vt:lpstr>
      <vt:lpstr>Term Tree View</vt:lpstr>
      <vt:lpstr>PowerPoint Presentation</vt:lpstr>
      <vt:lpstr>PowerPoint Presentation</vt:lpstr>
      <vt:lpstr>Annotations associated with a term</vt:lpstr>
      <vt:lpstr>Searching by gene product name</vt:lpstr>
      <vt:lpstr>Advanced search</vt:lpstr>
      <vt:lpstr>GOST-Gene Ontology blaST</vt:lpstr>
      <vt:lpstr>PowerPoint Presentation</vt:lpstr>
      <vt:lpstr>Analysis of Gene Expression Data</vt:lpstr>
      <vt:lpstr>PowerPoint Presentation</vt:lpstr>
      <vt:lpstr>PowerPoint Presentation</vt:lpstr>
      <vt:lpstr>Gene Set Enrichment Analysis (GSEA)</vt:lpstr>
      <vt:lpstr>PowerPoint Presentation</vt:lpstr>
      <vt:lpstr>GSEA for all cutoffs</vt:lpstr>
      <vt:lpstr>An Example Study</vt:lpstr>
      <vt:lpstr>The study design</vt:lpstr>
      <vt:lpstr>PowerPoint Presentation</vt:lpstr>
      <vt:lpstr>Why is this difficult?</vt:lpstr>
      <vt:lpstr>PowerPoint Presentation</vt:lpstr>
      <vt:lpstr>PowerPoint Presentation</vt:lpstr>
      <vt:lpstr>The ToTS Method</vt:lpstr>
      <vt:lpstr>PowerPoint Presentation</vt:lpstr>
      <vt:lpstr>PowerPoint Presentation</vt:lpstr>
      <vt:lpstr>Integrity and Consistency </vt:lpstr>
      <vt:lpstr>PowerPoint Presentation</vt:lpstr>
      <vt:lpstr>PowerPoint Presentation</vt:lpstr>
      <vt:lpstr>Major Advantages</vt:lpstr>
      <vt:lpstr>Assessing Significance</vt:lpstr>
      <vt:lpstr>Assessing Significance</vt:lpstr>
      <vt:lpstr>Assessing Significance</vt:lpstr>
      <vt:lpstr>Exercise</vt:lpstr>
    </vt:vector>
  </TitlesOfParts>
  <Company>UCD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Multidisciplinary COllaboration:  Why and How?</dc:title>
  <dc:creator>David M. Rocke</dc:creator>
  <cp:lastModifiedBy>David Rocke</cp:lastModifiedBy>
  <cp:revision>122</cp:revision>
  <cp:lastPrinted>1998-10-01T03:37:39Z</cp:lastPrinted>
  <dcterms:created xsi:type="dcterms:W3CDTF">1998-09-24T18:03:49Z</dcterms:created>
  <dcterms:modified xsi:type="dcterms:W3CDTF">2015-05-04T15:22:43Z</dcterms:modified>
</cp:coreProperties>
</file>